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19" r:id="rId2"/>
    <p:sldId id="354" r:id="rId3"/>
    <p:sldId id="356" r:id="rId4"/>
    <p:sldId id="359" r:id="rId5"/>
    <p:sldId id="357" r:id="rId6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rgbClr val="0F2151"/>
        </a:solidFill>
        <a:latin typeface="Arial Narrow" pitchFamily="34" charset="0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rgbClr val="0F2151"/>
        </a:solidFill>
        <a:latin typeface="Arial Narrow" pitchFamily="34" charset="0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rgbClr val="0F2151"/>
        </a:solidFill>
        <a:latin typeface="Arial Narrow" pitchFamily="34" charset="0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rgbClr val="0F2151"/>
        </a:solidFill>
        <a:latin typeface="Arial Narrow" pitchFamily="34" charset="0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rgbClr val="0F2151"/>
        </a:solidFill>
        <a:latin typeface="Arial Narrow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1400" b="1" kern="1200">
        <a:solidFill>
          <a:srgbClr val="0F2151"/>
        </a:solidFill>
        <a:latin typeface="Arial Narrow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1400" b="1" kern="1200">
        <a:solidFill>
          <a:srgbClr val="0F2151"/>
        </a:solidFill>
        <a:latin typeface="Arial Narrow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1400" b="1" kern="1200">
        <a:solidFill>
          <a:srgbClr val="0F2151"/>
        </a:solidFill>
        <a:latin typeface="Arial Narrow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1400" b="1" kern="1200">
        <a:solidFill>
          <a:srgbClr val="0F2151"/>
        </a:solidFill>
        <a:latin typeface="Arial Narrow" pitchFamily="34" charset="0"/>
        <a:ea typeface="ヒラギノ角ゴ Pro W3"/>
        <a:cs typeface="ヒラギノ角ゴ Pro W3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cia Moura" initials="MNM" lastIdx="26" clrIdx="0"/>
  <p:cmAuthor id="1" name="Insper" initials="I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2505"/>
    <a:srgbClr val="0F2151"/>
    <a:srgbClr val="ED702B"/>
    <a:srgbClr val="FFFF00"/>
    <a:srgbClr val="CF1433"/>
    <a:srgbClr val="000066"/>
    <a:srgbClr val="5E0F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3290" autoAdjust="0"/>
  </p:normalViewPr>
  <p:slideViewPr>
    <p:cSldViewPr>
      <p:cViewPr>
        <p:scale>
          <a:sx n="100" d="100"/>
          <a:sy n="100" d="100"/>
        </p:scale>
        <p:origin x="350" y="3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54" y="-84"/>
      </p:cViewPr>
      <p:guideLst>
        <p:guide orient="horz" pos="3127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71" cy="496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8" rIns="92117" bIns="46058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  <a:ea typeface="ヒラギノ角ゴ Pro W3" pitchFamily="78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028" y="0"/>
            <a:ext cx="2944870" cy="496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8" rIns="92117" bIns="46058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  <a:ea typeface="ヒラギノ角ゴ Pro W3" pitchFamily="78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833"/>
            <a:ext cx="2944871" cy="496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8" rIns="92117" bIns="46058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  <a:ea typeface="ヒラギノ角ゴ Pro W3" pitchFamily="78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028" y="9432833"/>
            <a:ext cx="2944870" cy="496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17" tIns="46058" rIns="92117" bIns="46058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  <a:ea typeface="ヒラギノ角ゴ Pro W3" pitchFamily="78" charset="-128"/>
                <a:cs typeface="+mn-cs"/>
              </a:defRPr>
            </a:lvl1pPr>
          </a:lstStyle>
          <a:p>
            <a:pPr>
              <a:defRPr/>
            </a:pPr>
            <a:fld id="{A6509F81-2502-4823-A7A0-A2F95C9331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257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71" cy="496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17" tIns="46058" rIns="92117" bIns="46058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  <a:ea typeface="ヒラギノ角ゴ Pro W3" pitchFamily="7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30" y="0"/>
            <a:ext cx="2944871" cy="496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17" tIns="46058" rIns="92117" bIns="46058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  <a:ea typeface="ヒラギノ角ゴ Pro W3" pitchFamily="7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7288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61" y="4717215"/>
            <a:ext cx="4981779" cy="4469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17" tIns="46058" rIns="92117" bIns="460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431"/>
            <a:ext cx="2944871" cy="496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17" tIns="46058" rIns="92117" bIns="46058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  <a:ea typeface="ヒラギノ角ゴ Pro W3" pitchFamily="7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30" y="9434431"/>
            <a:ext cx="2944871" cy="496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17" tIns="46058" rIns="92117" bIns="46058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  <a:ea typeface="ヒラギノ角ゴ Pro W3" pitchFamily="78" charset="-128"/>
                <a:cs typeface="+mn-cs"/>
              </a:defRPr>
            </a:lvl1pPr>
          </a:lstStyle>
          <a:p>
            <a:pPr>
              <a:defRPr/>
            </a:pPr>
            <a:fld id="{4BA49FCB-0E26-453C-BBB8-4473EA35F87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713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78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78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78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78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78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A49FCB-0E26-453C-BBB8-4473EA35F87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A49FCB-0E26-453C-BBB8-4473EA35F87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A49FCB-0E26-453C-BBB8-4473EA35F87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A49FCB-0E26-453C-BBB8-4473EA35F87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A49FCB-0E26-453C-BBB8-4473EA35F87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7663" y="1412875"/>
            <a:ext cx="2051050" cy="460851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9750" y="1412875"/>
            <a:ext cx="6005513" cy="4608513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539750" y="1412875"/>
            <a:ext cx="8208963" cy="460851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9750" y="2133600"/>
            <a:ext cx="4027488" cy="3887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19638" y="2133600"/>
            <a:ext cx="4029075" cy="3887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5" descr="base_template_ppt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9525"/>
            <a:ext cx="9144000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412875"/>
            <a:ext cx="81359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133600"/>
            <a:ext cx="8208963" cy="388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179388" y="5084763"/>
            <a:ext cx="304800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 lIns="180000" tIns="46800" rIns="180000" bIns="46800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pt-BR">
              <a:ea typeface="ヒラギノ角ゴ Pro W3" pitchFamily="78" charset="-128"/>
              <a:cs typeface="+mn-cs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>
            <a:off x="179388" y="5567363"/>
            <a:ext cx="304800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 lIns="180000" tIns="46800" rIns="180000" bIns="46800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pt-BR">
              <a:ea typeface="ヒラギノ角ゴ Pro W3" pitchFamily="78" charset="-128"/>
              <a:cs typeface="+mn-cs"/>
            </a:endParaRPr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179388" y="5084763"/>
            <a:ext cx="0" cy="48260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 lIns="180000" tIns="46800" rIns="180000" bIns="46800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pt-BR">
              <a:ea typeface="ヒラギノ角ゴ Pro W3" pitchFamily="78" charset="-128"/>
              <a:cs typeface="+mn-cs"/>
            </a:endParaRPr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9323388" y="5084763"/>
            <a:ext cx="0" cy="48260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 lIns="180000" tIns="46800" rIns="180000" bIns="46800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pt-BR">
              <a:ea typeface="ヒラギノ角ゴ Pro W3" pitchFamily="78" charset="-128"/>
              <a:cs typeface="+mn-cs"/>
            </a:endParaRP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3227388" y="5084763"/>
            <a:ext cx="304800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 lIns="180000" tIns="46800" rIns="180000" bIns="46800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pt-BR">
              <a:ea typeface="ヒラギノ角ゴ Pro W3" pitchFamily="78" charset="-128"/>
              <a:cs typeface="+mn-cs"/>
            </a:endParaRP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>
            <a:off x="3227388" y="5567363"/>
            <a:ext cx="304800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 lIns="180000" tIns="46800" rIns="180000" bIns="46800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pt-BR">
              <a:ea typeface="ヒラギノ角ゴ Pro W3" pitchFamily="78" charset="-128"/>
              <a:cs typeface="+mn-cs"/>
            </a:endParaRPr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auto">
          <a:xfrm>
            <a:off x="6275388" y="5084763"/>
            <a:ext cx="304800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 lIns="180000" tIns="46800" rIns="180000" bIns="46800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pt-BR">
              <a:ea typeface="ヒラギノ角ゴ Pro W3" pitchFamily="78" charset="-128"/>
              <a:cs typeface="+mn-cs"/>
            </a:endParaRPr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auto">
          <a:xfrm>
            <a:off x="6275388" y="5567363"/>
            <a:ext cx="3048000" cy="0"/>
          </a:xfrm>
          <a:prstGeom prst="line">
            <a:avLst/>
          </a:prstGeom>
          <a:noFill/>
          <a:ln w="28575" cap="sq">
            <a:noFill/>
            <a:round/>
            <a:headEnd/>
            <a:tailEnd/>
          </a:ln>
          <a:effectLst/>
        </p:spPr>
        <p:txBody>
          <a:bodyPr lIns="180000" tIns="46800" rIns="180000" bIns="46800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pt-BR">
              <a:ea typeface="ヒラギノ角ゴ Pro W3" pitchFamily="78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F1433"/>
          </a:solidFill>
          <a:latin typeface="+mj-lt"/>
          <a:ea typeface="+mj-ea"/>
          <a:cs typeface="ヒラギノ角ゴ Pro W3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F1433"/>
          </a:solidFill>
          <a:latin typeface="Arial Narrow" pitchFamily="34" charset="0"/>
          <a:ea typeface="ヒラギノ角ゴ Pro W3" pitchFamily="78" charset="-128"/>
          <a:cs typeface="ヒラギノ角ゴ Pro W3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F1433"/>
          </a:solidFill>
          <a:latin typeface="Arial Narrow" pitchFamily="34" charset="0"/>
          <a:ea typeface="ヒラギノ角ゴ Pro W3" pitchFamily="78" charset="-128"/>
          <a:cs typeface="ヒラギノ角ゴ Pro W3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F1433"/>
          </a:solidFill>
          <a:latin typeface="Arial Narrow" pitchFamily="34" charset="0"/>
          <a:ea typeface="ヒラギノ角ゴ Pro W3" pitchFamily="78" charset="-128"/>
          <a:cs typeface="ヒラギノ角ゴ Pro W3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F1433"/>
          </a:solidFill>
          <a:latin typeface="Arial Narrow" pitchFamily="34" charset="0"/>
          <a:ea typeface="ヒラギノ角ゴ Pro W3" pitchFamily="78" charset="-128"/>
          <a:cs typeface="ヒラギノ角ゴ Pro W3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CF1433"/>
          </a:solidFill>
          <a:latin typeface="Arial Narrow" pitchFamily="34" charset="0"/>
          <a:ea typeface="ヒラギノ角ゴ Pro W3" pitchFamily="7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CF1433"/>
          </a:solidFill>
          <a:latin typeface="Arial Narrow" pitchFamily="34" charset="0"/>
          <a:ea typeface="ヒラギノ角ゴ Pro W3" pitchFamily="7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CF1433"/>
          </a:solidFill>
          <a:latin typeface="Arial Narrow" pitchFamily="34" charset="0"/>
          <a:ea typeface="ヒラギノ角ゴ Pro W3" pitchFamily="7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CF1433"/>
          </a:solidFill>
          <a:latin typeface="Arial Narrow" pitchFamily="34" charset="0"/>
          <a:ea typeface="ヒラギノ角ゴ Pro W3" pitchFamily="7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F215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ヒラギノ角ゴ Pro W3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ヒラギノ角ゴ Pro W3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F2151"/>
        </a:buClr>
        <a:buChar char="•"/>
        <a:defRPr sz="1600">
          <a:solidFill>
            <a:schemeClr val="tx1"/>
          </a:solidFill>
          <a:latin typeface="+mn-lt"/>
          <a:ea typeface="+mn-ea"/>
          <a:cs typeface="ヒラギノ角ゴ Pro W3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ヒラギノ角ゴ Pro W3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F2151"/>
        </a:buClr>
        <a:buFont typeface="Arial" pitchFamily="34" charset="0"/>
        <a:buChar char="»"/>
        <a:defRPr sz="1600">
          <a:solidFill>
            <a:schemeClr val="tx1"/>
          </a:solidFill>
          <a:latin typeface="+mn-lt"/>
          <a:ea typeface="+mn-ea"/>
          <a:cs typeface="ヒラギノ角ゴ Pro W3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F2151"/>
        </a:buClr>
        <a:buFont typeface="Arial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F2151"/>
        </a:buClr>
        <a:buFont typeface="Arial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F2151"/>
        </a:buClr>
        <a:buFont typeface="Arial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F2151"/>
        </a:buClr>
        <a:buFont typeface="Arial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07950" y="2636838"/>
            <a:ext cx="9036050" cy="1296987"/>
          </a:xfrm>
          <a:prstGeom prst="rect">
            <a:avLst/>
          </a:prstGeom>
          <a:solidFill>
            <a:srgbClr val="C0C0C0">
              <a:alpha val="39999"/>
            </a:srgbClr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189443" name="Text Box 3"/>
          <p:cNvSpPr txBox="1">
            <a:spLocks noChangeArrowheads="1"/>
          </p:cNvSpPr>
          <p:nvPr/>
        </p:nvSpPr>
        <p:spPr bwMode="auto">
          <a:xfrm>
            <a:off x="395288" y="2564904"/>
            <a:ext cx="8610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pt-B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Aluno e Oportunidades de atuação como Assistente </a:t>
            </a:r>
            <a:r>
              <a:rPr lang="pt-B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Orientações para contratação</a:t>
            </a:r>
          </a:p>
          <a:p>
            <a:pPr algn="r">
              <a:defRPr/>
            </a:pPr>
            <a:r>
              <a:rPr lang="pt-B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Núcleo de </a:t>
            </a:r>
            <a:r>
              <a:rPr lang="pt-B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Carreiras</a:t>
            </a:r>
            <a:endParaRPr lang="pt-BR" sz="2400" dirty="0"/>
          </a:p>
        </p:txBody>
      </p:sp>
      <p:sp>
        <p:nvSpPr>
          <p:cNvPr id="2" name="CaixaDeTexto 1"/>
          <p:cNvSpPr txBox="1"/>
          <p:nvPr/>
        </p:nvSpPr>
        <p:spPr>
          <a:xfrm>
            <a:off x="7762488" y="5877272"/>
            <a:ext cx="9220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23/01/1013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Text Box 4"/>
          <p:cNvSpPr txBox="1">
            <a:spLocks noChangeArrowheads="1"/>
          </p:cNvSpPr>
          <p:nvPr/>
        </p:nvSpPr>
        <p:spPr bwMode="auto">
          <a:xfrm>
            <a:off x="5940152" y="548680"/>
            <a:ext cx="29752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2800" dirty="0">
                <a:solidFill>
                  <a:srgbClr val="CF14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ヒラギノ角ゴ Pro W3" pitchFamily="78" charset="-128"/>
                <a:cs typeface="+mn-cs"/>
              </a:rPr>
              <a:t>Núcleo </a:t>
            </a:r>
            <a:r>
              <a:rPr lang="pt-BR" sz="2800" dirty="0" smtClean="0">
                <a:solidFill>
                  <a:srgbClr val="CF14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ヒラギノ角ゴ Pro W3" pitchFamily="78" charset="-128"/>
                <a:cs typeface="+mn-cs"/>
              </a:rPr>
              <a:t>de </a:t>
            </a:r>
            <a:r>
              <a:rPr lang="pt-BR" sz="2800" dirty="0">
                <a:solidFill>
                  <a:srgbClr val="CF14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ヒラギノ角ゴ Pro W3" pitchFamily="78" charset="-128"/>
                <a:cs typeface="+mn-cs"/>
              </a:rPr>
              <a:t>Carreiras</a:t>
            </a:r>
            <a:endParaRPr lang="pt-BR" sz="2800" b="0" dirty="0">
              <a:solidFill>
                <a:srgbClr val="CF1433"/>
              </a:solidFill>
              <a:ea typeface="ヒラギノ角ゴ Pro W3" pitchFamily="78" charset="-128"/>
              <a:cs typeface="+mn-cs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95536" y="1196752"/>
            <a:ext cx="6861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u="sng" dirty="0" smtClean="0"/>
              <a:t>Atuação como Assistente de Pesquisa ou de Projeto:</a:t>
            </a:r>
            <a:r>
              <a:rPr lang="pt-BR" sz="2400" dirty="0" smtClean="0"/>
              <a:t>  </a:t>
            </a:r>
            <a:endParaRPr lang="pt-BR" sz="24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395536" y="1628800"/>
            <a:ext cx="8208912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b="0" dirty="0" smtClean="0"/>
              <a:t>Desde</a:t>
            </a:r>
            <a:r>
              <a:rPr lang="pt-BR" dirty="0" smtClean="0"/>
              <a:t> </a:t>
            </a:r>
            <a:r>
              <a:rPr lang="pt-BR" b="0" dirty="0"/>
              <a:t>o início do curso, </a:t>
            </a:r>
            <a:r>
              <a:rPr lang="pt-BR" b="0" dirty="0" smtClean="0"/>
              <a:t>o aluno </a:t>
            </a:r>
            <a:r>
              <a:rPr lang="pt-BR" b="0" dirty="0"/>
              <a:t>da graduação </a:t>
            </a:r>
            <a:r>
              <a:rPr lang="pt-BR" b="0" dirty="0" smtClean="0"/>
              <a:t>tem a oportunidade de atuar como assistente de </a:t>
            </a:r>
            <a:r>
              <a:rPr lang="pt-BR" b="0" dirty="0"/>
              <a:t>professores </a:t>
            </a:r>
            <a:r>
              <a:rPr lang="pt-BR" b="0" dirty="0" smtClean="0"/>
              <a:t>pesquisadores, bem como nos centros de Políticas Públicas, Pesquisas em Finanças, Pesquisas em Estratégia e  Centro de Empreendedorismo, entre outros que venham a ser criados. 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b="0" dirty="0" smtClean="0"/>
              <a:t>A atuação do aluno como assistente deve estar apoiada </a:t>
            </a:r>
            <a:r>
              <a:rPr lang="pt-BR" b="0" dirty="0"/>
              <a:t> </a:t>
            </a:r>
            <a:r>
              <a:rPr lang="pt-BR" b="0" dirty="0" smtClean="0"/>
              <a:t>em atividades típicas de pesquisa  e/ou de execução de projetos (coleta e análise de dados e de informações,  simulações). </a:t>
            </a:r>
            <a:endParaRPr lang="pt-BR" b="0" dirty="0"/>
          </a:p>
          <a:p>
            <a:pPr marL="285750" indent="-285750">
              <a:buFont typeface="Wingdings" pitchFamily="2" charset="2"/>
              <a:buChar char="ü"/>
            </a:pPr>
            <a:r>
              <a:rPr lang="pt-BR" b="0" dirty="0" smtClean="0"/>
              <a:t>A dedicação a tais atividades internas é incentivada pelo Insper, por possuir total sinergia com o conteúdo acadêmico,  contribuindo para a formação do aluno e não conflitando com suas responsabilidades prioritárias na Escola. Para tanto, os alunos devem receber sempre a orientação e o acompanhamento de um professor.</a:t>
            </a:r>
            <a:endParaRPr lang="pt-BR" b="0" dirty="0"/>
          </a:p>
          <a:p>
            <a:pPr marL="742950" lvl="1" indent="-285750">
              <a:buFont typeface="Wingdings" pitchFamily="2" charset="2"/>
              <a:buChar char="ü"/>
            </a:pPr>
            <a:r>
              <a:rPr lang="pt-BR" b="0" dirty="0" smtClean="0"/>
              <a:t>O processo seletivo para as oportunidades que forem abertas é de responsabilidade do professor pesquisador ou do coordenador do Centro interessado em recrutar alunos.  </a:t>
            </a:r>
            <a:endParaRPr lang="pt-BR" dirty="0"/>
          </a:p>
          <a:p>
            <a:pPr marL="742950" lvl="1" indent="-285750">
              <a:buFont typeface="Wingdings" pitchFamily="2" charset="2"/>
              <a:buChar char="ü"/>
            </a:pPr>
            <a:r>
              <a:rPr lang="pt-BR" b="0" dirty="0" smtClean="0"/>
              <a:t>A atuação como  assistente de pesquisa ou de projetos atribui ao aluno pontuação em  Atividades Complementares, desde que o seu desempenho seja avaliado como satisfatório pelo professor responsável, que também indicará a quantidade de horas a ser pontuada</a:t>
            </a:r>
            <a:r>
              <a:rPr lang="pt-BR" dirty="0" smtClean="0"/>
              <a:t>.</a:t>
            </a:r>
            <a:endParaRPr lang="pt-BR" dirty="0"/>
          </a:p>
          <a:p>
            <a:pPr marL="742950" lvl="1" indent="-285750">
              <a:buFont typeface="Wingdings" pitchFamily="2" charset="2"/>
              <a:buChar char="ü"/>
            </a:pPr>
            <a:r>
              <a:rPr lang="pt-BR" b="0" dirty="0" smtClean="0"/>
              <a:t>O aluno poderá receber uma bolsa de incentivo pela atividade interna (BIAI), cujo valor (calculado mensalmente) irá depender do valor-hora atribuído à atividade desempenhada e duração da atividade. A BIAI é recebida na forma de desconto na mensalidade. </a:t>
            </a:r>
            <a:r>
              <a:rPr lang="pt-BR" b="0" dirty="0"/>
              <a:t>Recomenda-se que os valores sejam balizados pelo valor pago a alunos em estágio acadêmico equivalente no caso de bolsas de órgãos governamentais como o CNPq e FAPESP”: </a:t>
            </a:r>
            <a:r>
              <a:rPr lang="pt-BR" b="0" i="1" dirty="0"/>
              <a:t>sugerido</a:t>
            </a:r>
            <a:r>
              <a:rPr lang="pt-BR" b="0" dirty="0"/>
              <a:t> </a:t>
            </a:r>
            <a:r>
              <a:rPr lang="pt-BR" b="0" i="1" dirty="0"/>
              <a:t>“ FAPESP é R$11,00 (R$525,90 por mês, 12horas por semana).”</a:t>
            </a:r>
            <a:endParaRPr lang="pt-BR" b="0" dirty="0"/>
          </a:p>
          <a:p>
            <a:pPr marL="742950" lvl="1" indent="-285750">
              <a:buFont typeface="Wingdings" pitchFamily="2" charset="2"/>
              <a:buChar char="ü"/>
            </a:pPr>
            <a:r>
              <a:rPr lang="pt-BR" b="0" dirty="0" smtClean="0"/>
              <a:t>Quando se tratar de aluno bolsista integral ou parcial (somente no caso em que o valor da parcela da mensalidade for inferior ao valor da BIAI</a:t>
            </a:r>
            <a:r>
              <a:rPr lang="pt-BR" b="0" dirty="0" smtClean="0">
                <a:solidFill>
                  <a:srgbClr val="002060"/>
                </a:solidFill>
              </a:rPr>
              <a:t>), haverá a concessão de </a:t>
            </a:r>
            <a:r>
              <a:rPr lang="pt-BR" b="0" dirty="0">
                <a:solidFill>
                  <a:srgbClr val="002060"/>
                </a:solidFill>
              </a:rPr>
              <a:t>ajuda de custo </a:t>
            </a:r>
            <a:r>
              <a:rPr lang="pt-BR" b="0" dirty="0" smtClean="0">
                <a:solidFill>
                  <a:srgbClr val="002060"/>
                </a:solidFill>
              </a:rPr>
              <a:t>debitada do centro de custo do professor ou do Centro de pesquisa.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b="0" dirty="0" smtClean="0"/>
              <a:t>A partir de </a:t>
            </a:r>
            <a:r>
              <a:rPr lang="pt-BR" dirty="0" smtClean="0"/>
              <a:t>01 de novembro de 2012</a:t>
            </a:r>
            <a:r>
              <a:rPr lang="pt-BR" b="0" dirty="0" smtClean="0"/>
              <a:t>, os contratos estabelecidos entre aluno, professor pesquisador  ou Centros do Insper serão administrados </a:t>
            </a:r>
            <a:r>
              <a:rPr lang="pt-BR" b="0" dirty="0"/>
              <a:t>pelo </a:t>
            </a:r>
            <a:r>
              <a:rPr lang="pt-BR" b="0" dirty="0" smtClean="0"/>
              <a:t> </a:t>
            </a:r>
            <a:r>
              <a:rPr lang="pt-BR" b="0" u="sng" dirty="0" smtClean="0"/>
              <a:t>Núcleo de Carreiras</a:t>
            </a:r>
            <a:r>
              <a:rPr lang="pt-BR" b="0" dirty="0" smtClean="0"/>
              <a:t> (e não mais pelo Departamento de Pessoal do Insper, uma vez que não há relação empregatícia). </a:t>
            </a:r>
            <a:endParaRPr lang="pt-BR" dirty="0" smtClean="0"/>
          </a:p>
          <a:p>
            <a:pPr marL="285750" indent="-285750">
              <a:buFont typeface="Wingdings" pitchFamily="2" charset="2"/>
              <a:buChar char="ü"/>
            </a:pPr>
            <a:endParaRPr lang="pt-BR" dirty="0" smtClean="0"/>
          </a:p>
          <a:p>
            <a:endParaRPr lang="pt-BR" dirty="0"/>
          </a:p>
          <a:p>
            <a:pPr marL="285750" indent="-285750">
              <a:buFont typeface="Wingdings" pitchFamily="2" charset="2"/>
              <a:buChar char="ü"/>
            </a:pPr>
            <a:endParaRPr lang="pt-BR" b="0" dirty="0" smtClean="0"/>
          </a:p>
          <a:p>
            <a:endParaRPr lang="pt-BR" dirty="0"/>
          </a:p>
          <a:p>
            <a:pPr marL="285750" indent="-285750">
              <a:buFont typeface="Wingdings" pitchFamily="2" charset="2"/>
              <a:buChar char="ü"/>
            </a:pPr>
            <a:endParaRPr lang="pt-BR" dirty="0"/>
          </a:p>
          <a:p>
            <a:pPr marL="285750" indent="-285750">
              <a:buFont typeface="Wingdings" pitchFamily="2" charset="2"/>
              <a:buChar char="ü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940152" y="332656"/>
            <a:ext cx="29752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2800" dirty="0">
                <a:solidFill>
                  <a:srgbClr val="CF14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ヒラギノ角ゴ Pro W3" pitchFamily="78" charset="-128"/>
                <a:cs typeface="+mn-cs"/>
              </a:rPr>
              <a:t>Núcleo </a:t>
            </a:r>
            <a:r>
              <a:rPr lang="pt-BR" sz="2800" dirty="0" smtClean="0">
                <a:solidFill>
                  <a:srgbClr val="CF14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ヒラギノ角ゴ Pro W3" pitchFamily="78" charset="-128"/>
                <a:cs typeface="+mn-cs"/>
              </a:rPr>
              <a:t>de </a:t>
            </a:r>
            <a:r>
              <a:rPr lang="pt-BR" sz="2800" dirty="0">
                <a:solidFill>
                  <a:srgbClr val="CF14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ヒラギノ角ゴ Pro W3" pitchFamily="78" charset="-128"/>
                <a:cs typeface="+mn-cs"/>
              </a:rPr>
              <a:t>Carreiras</a:t>
            </a:r>
            <a:endParaRPr lang="pt-BR" sz="2800" b="0" dirty="0">
              <a:solidFill>
                <a:srgbClr val="CF1433"/>
              </a:solidFill>
              <a:ea typeface="ヒラギノ角ゴ Pro W3" pitchFamily="78" charset="-128"/>
              <a:cs typeface="+mn-cs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568249"/>
              </p:ext>
            </p:extLst>
          </p:nvPr>
        </p:nvGraphicFramePr>
        <p:xfrm>
          <a:off x="179512" y="1566695"/>
          <a:ext cx="8928992" cy="45323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8192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5472608"/>
              </a:tblGrid>
              <a:tr h="662153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 smtClean="0">
                          <a:effectLst/>
                        </a:rPr>
                        <a:t>Tipos de Estágio </a:t>
                      </a:r>
                      <a:endParaRPr lang="pt-BR" sz="1200" b="1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</a:rPr>
                        <a:t>1º </a:t>
                      </a:r>
                      <a:r>
                        <a:rPr lang="pt-BR" sz="1100" b="0" u="none" strike="noStrike" dirty="0">
                          <a:effectLst/>
                        </a:rPr>
                        <a:t>período</a:t>
                      </a:r>
                      <a:endParaRPr lang="pt-BR" sz="11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</a:rPr>
                        <a:t>2º </a:t>
                      </a:r>
                      <a:r>
                        <a:rPr lang="pt-BR" sz="1100" b="0" u="none" strike="noStrike" dirty="0">
                          <a:effectLst/>
                        </a:rPr>
                        <a:t>período</a:t>
                      </a:r>
                      <a:endParaRPr lang="pt-BR" sz="11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</a:rPr>
                        <a:t>3º </a:t>
                      </a:r>
                      <a:r>
                        <a:rPr lang="pt-BR" sz="1100" b="0" u="none" strike="noStrike" dirty="0">
                          <a:effectLst/>
                        </a:rPr>
                        <a:t>período</a:t>
                      </a:r>
                      <a:endParaRPr lang="pt-BR" sz="11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</a:rPr>
                        <a:t>4º </a:t>
                      </a:r>
                      <a:r>
                        <a:rPr lang="pt-BR" sz="1100" b="0" u="none" strike="noStrike" dirty="0">
                          <a:effectLst/>
                        </a:rPr>
                        <a:t>período</a:t>
                      </a:r>
                      <a:endParaRPr lang="pt-BR" sz="11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</a:rPr>
                        <a:t>5º </a:t>
                      </a:r>
                      <a:r>
                        <a:rPr lang="pt-BR" sz="1100" b="0" u="none" strike="noStrike" dirty="0">
                          <a:effectLst/>
                        </a:rPr>
                        <a:t>período</a:t>
                      </a:r>
                      <a:endParaRPr lang="pt-BR" sz="11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</a:rPr>
                        <a:t>6º </a:t>
                      </a:r>
                      <a:r>
                        <a:rPr lang="pt-BR" sz="1100" b="0" u="none" strike="noStrike" dirty="0">
                          <a:effectLst/>
                        </a:rPr>
                        <a:t>período</a:t>
                      </a:r>
                      <a:endParaRPr lang="pt-BR" sz="11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</a:rPr>
                        <a:t>7º </a:t>
                      </a:r>
                      <a:r>
                        <a:rPr lang="pt-BR" sz="1100" b="0" u="none" strike="noStrike" dirty="0">
                          <a:effectLst/>
                        </a:rPr>
                        <a:t>período</a:t>
                      </a:r>
                      <a:endParaRPr lang="pt-BR" sz="11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</a:rPr>
                        <a:t>8º </a:t>
                      </a:r>
                      <a:r>
                        <a:rPr lang="pt-BR" sz="1100" b="0" u="none" strike="noStrike" dirty="0">
                          <a:effectLst/>
                        </a:rPr>
                        <a:t>período</a:t>
                      </a:r>
                      <a:endParaRPr lang="pt-BR" sz="11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 smtClean="0">
                          <a:effectLst/>
                        </a:rPr>
                        <a:t>Definições </a:t>
                      </a:r>
                      <a:endParaRPr lang="pt-BR" sz="1200" b="1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93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Estágio </a:t>
                      </a:r>
                      <a:r>
                        <a:rPr lang="pt-BR" sz="1200" b="1" u="none" strike="noStrike" dirty="0" smtClean="0">
                          <a:effectLst/>
                        </a:rPr>
                        <a:t>Curricular </a:t>
                      </a:r>
                      <a:endParaRPr lang="pt-BR" sz="1200" b="1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pt-BR" sz="1200" u="none" strike="noStrike" dirty="0" smtClean="0">
                          <a:effectLst/>
                        </a:rPr>
                        <a:t>Estágio </a:t>
                      </a:r>
                      <a:r>
                        <a:rPr lang="pt-BR" sz="1200" u="none" strike="noStrike" dirty="0">
                          <a:effectLst/>
                        </a:rPr>
                        <a:t>integrado à grade </a:t>
                      </a:r>
                      <a:r>
                        <a:rPr lang="pt-BR" sz="1200" u="none" strike="noStrike" dirty="0" smtClean="0">
                          <a:effectLst/>
                        </a:rPr>
                        <a:t>curricular. </a:t>
                      </a:r>
                      <a:r>
                        <a:rPr lang="pt-BR" sz="1200" u="none" strike="noStrike" dirty="0">
                          <a:effectLst/>
                        </a:rPr>
                        <a:t>Regime do estágio é de meio período, com carga horária máxima de seis horas diárias, para alunos </a:t>
                      </a:r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do </a:t>
                      </a:r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7º e/ou 8º </a:t>
                      </a:r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períodos </a:t>
                      </a:r>
                      <a:r>
                        <a:rPr lang="pt-BR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 que já tenham concluído um curso de graduação no Insper (Dupla Titulação)</a:t>
                      </a:r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 Estágio realizado em organizações fora do Inspe</a:t>
                      </a:r>
                      <a:r>
                        <a:rPr lang="pt-BR" sz="1200" u="none" strike="noStrike" dirty="0" smtClean="0">
                          <a:effectLst/>
                        </a:rPr>
                        <a:t>r , bem como nas </a:t>
                      </a:r>
                      <a:r>
                        <a:rPr lang="pt-BR" sz="1200" u="none" strike="noStrike" dirty="0">
                          <a:effectLst/>
                        </a:rPr>
                        <a:t>áreas do Insper, incluindo os Centros de </a:t>
                      </a:r>
                      <a:r>
                        <a:rPr lang="pt-BR" sz="1200" u="none" strike="noStrike" dirty="0" smtClean="0">
                          <a:effectLst/>
                        </a:rPr>
                        <a:t>Pesquisa.</a:t>
                      </a:r>
                    </a:p>
                    <a:p>
                      <a:pPr algn="l" fontAlgn="b"/>
                      <a:r>
                        <a:rPr lang="pt-BR" sz="1200" u="none" strike="noStrike" baseline="0" dirty="0" smtClean="0">
                          <a:effectLst/>
                        </a:rPr>
                        <a:t>Bolsa-auxílio de acordo com a prática da empresa empregadora.</a:t>
                      </a: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126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Estágio </a:t>
                      </a:r>
                      <a:r>
                        <a:rPr lang="pt-BR" sz="1200" u="none" strike="noStrike" dirty="0" smtClean="0">
                          <a:effectLst/>
                        </a:rPr>
                        <a:t>Curricular de </a:t>
                      </a:r>
                      <a:r>
                        <a:rPr lang="pt-BR" sz="1200" b="1" u="none" strike="noStrike" dirty="0" smtClean="0">
                          <a:effectLst/>
                        </a:rPr>
                        <a:t>Férias</a:t>
                      </a:r>
                      <a:endParaRPr lang="pt-BR" sz="1200" b="1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x</a:t>
                      </a:r>
                      <a:endParaRPr lang="pt-BR" sz="16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u="none" strike="noStrike" dirty="0" smtClean="0">
                        <a:effectLst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</a:rPr>
                        <a:t>Estágio realizado por alunos que estejam cursando qualquer período letivo</a:t>
                      </a:r>
                      <a:endParaRPr lang="pt-BR" sz="1200" b="0" i="0" u="none" strike="noStrike" dirty="0" smtClean="0">
                        <a:effectLst/>
                        <a:latin typeface="Verdana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</a:rPr>
                        <a:t>em organizações fora do Insper, bem como nas áreas do Insper, nos </a:t>
                      </a:r>
                      <a:r>
                        <a:rPr lang="pt-BR" sz="1200" u="none" strike="noStrike" dirty="0">
                          <a:effectLst/>
                        </a:rPr>
                        <a:t>períodos de </a:t>
                      </a:r>
                      <a:r>
                        <a:rPr lang="pt-BR" sz="1200" b="1" u="none" strike="noStrike" dirty="0">
                          <a:effectLst/>
                        </a:rPr>
                        <a:t>recesso </a:t>
                      </a:r>
                      <a:r>
                        <a:rPr lang="pt-BR" sz="1200" b="1" u="none" strike="noStrike" dirty="0" smtClean="0">
                          <a:effectLst/>
                        </a:rPr>
                        <a:t>escolar</a:t>
                      </a:r>
                      <a:r>
                        <a:rPr lang="pt-BR" sz="1200" b="0" u="none" strike="noStrike" dirty="0" smtClean="0">
                          <a:effectLst/>
                        </a:rPr>
                        <a:t>.</a:t>
                      </a:r>
                      <a:r>
                        <a:rPr lang="pt-BR" sz="1200" b="0" u="none" strike="noStrike" baseline="0" dirty="0" smtClean="0">
                          <a:effectLst/>
                        </a:rPr>
                        <a:t> </a:t>
                      </a:r>
                      <a:endParaRPr lang="pt-BR" sz="1200" b="0" u="none" strike="noStrike" baseline="0" dirty="0" smtClean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Estágio </a:t>
                      </a:r>
                      <a:r>
                        <a:rPr lang="pt-BR" sz="1200" u="none" strike="noStrike" dirty="0" smtClean="0">
                          <a:effectLst/>
                        </a:rPr>
                        <a:t>Curricular </a:t>
                      </a:r>
                      <a:r>
                        <a:rPr lang="pt-BR" sz="1200" b="1" u="none" strike="noStrike" dirty="0" smtClean="0">
                          <a:effectLst/>
                        </a:rPr>
                        <a:t>interno</a:t>
                      </a:r>
                      <a:r>
                        <a:rPr lang="pt-BR" sz="1200" u="none" strike="noStrike" dirty="0">
                          <a:effectLst/>
                        </a:rPr>
                        <a:t>: </a:t>
                      </a:r>
                      <a:br>
                        <a:rPr lang="pt-BR" sz="1200" u="none" strike="noStrike" dirty="0">
                          <a:effectLst/>
                        </a:rPr>
                      </a:br>
                      <a:r>
                        <a:rPr lang="pt-BR" sz="1200" u="none" strike="noStrike" dirty="0">
                          <a:effectLst/>
                        </a:rPr>
                        <a:t>Insper Jr. Consulting</a:t>
                      </a:r>
                      <a:endParaRPr lang="pt-BR" sz="12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pt-BR" sz="1200" u="none" strike="noStrike" dirty="0" smtClean="0">
                          <a:effectLst/>
                        </a:rPr>
                        <a:t>Realizado na Insper Jr. Consulting. </a:t>
                      </a:r>
                      <a:r>
                        <a:rPr lang="pt-BR" sz="1200" u="none" strike="noStrike" dirty="0">
                          <a:effectLst/>
                        </a:rPr>
                        <a:t/>
                      </a:r>
                      <a:br>
                        <a:rPr lang="pt-BR" sz="1200" u="none" strike="noStrike" dirty="0">
                          <a:effectLst/>
                        </a:rPr>
                      </a:br>
                      <a:r>
                        <a:rPr lang="pt-BR" sz="1200" u="none" strike="noStrike" dirty="0">
                          <a:effectLst/>
                        </a:rPr>
                        <a:t>Para alunos a partir do </a:t>
                      </a:r>
                      <a:r>
                        <a:rPr lang="pt-BR" sz="1200" b="1" u="none" strike="noStrike" dirty="0">
                          <a:effectLst/>
                        </a:rPr>
                        <a:t>5º </a:t>
                      </a:r>
                      <a:r>
                        <a:rPr lang="pt-BR" sz="1200" b="1" u="none" strike="noStrike" dirty="0" smtClean="0">
                          <a:effectLst/>
                        </a:rPr>
                        <a:t>período </a:t>
                      </a:r>
                      <a:r>
                        <a:rPr lang="pt-BR" sz="1200" u="none" strike="noStrike" dirty="0" smtClean="0">
                          <a:effectLst/>
                        </a:rPr>
                        <a:t>que atuam como Consultores em áreas específicas</a:t>
                      </a:r>
                      <a:r>
                        <a:rPr lang="pt-BR" sz="1200" u="none" strike="noStrike" baseline="0" dirty="0" smtClean="0">
                          <a:effectLst/>
                        </a:rPr>
                        <a:t> (atuação na diretoria da Insper Jr. não é considerada estágio e sim vínculo estatutário)</a:t>
                      </a:r>
                      <a:r>
                        <a:rPr lang="pt-BR" sz="1200" u="none" strike="noStrike" dirty="0" smtClean="0">
                          <a:effectLst/>
                        </a:rPr>
                        <a:t>.</a:t>
                      </a:r>
                      <a:endParaRPr lang="pt-BR" sz="12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93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Estágio </a:t>
                      </a:r>
                      <a:r>
                        <a:rPr lang="pt-BR" sz="1200" b="1" u="none" strike="noStrike" dirty="0">
                          <a:effectLst/>
                        </a:rPr>
                        <a:t>interno</a:t>
                      </a:r>
                      <a:r>
                        <a:rPr lang="pt-BR" sz="1200" u="none" strike="noStrike" dirty="0">
                          <a:effectLst/>
                        </a:rPr>
                        <a:t>: </a:t>
                      </a:r>
                      <a:br>
                        <a:rPr lang="pt-BR" sz="1200" u="none" strike="noStrike" dirty="0">
                          <a:effectLst/>
                        </a:rPr>
                      </a:br>
                      <a:r>
                        <a:rPr lang="pt-BR" sz="1200" u="none" strike="noStrike" dirty="0">
                          <a:effectLst/>
                        </a:rPr>
                        <a:t>REP</a:t>
                      </a:r>
                      <a:endParaRPr lang="pt-BR" sz="12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smtClean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pt-BR" sz="1200" u="none" strike="noStrike" dirty="0" smtClean="0">
                          <a:effectLst/>
                        </a:rPr>
                        <a:t>São concedidas </a:t>
                      </a:r>
                      <a:r>
                        <a:rPr lang="pt-BR" sz="1200" b="1" u="none" strike="noStrike" dirty="0" smtClean="0">
                          <a:effectLst/>
                        </a:rPr>
                        <a:t>80 (oitenta) horas </a:t>
                      </a:r>
                      <a:r>
                        <a:rPr lang="pt-BR" sz="1200" u="none" strike="noStrike" dirty="0" smtClean="0">
                          <a:effectLst/>
                        </a:rPr>
                        <a:t>de estágio para os alunos da disciplina REP em razão do trabalho de campo estruturado e acompanhado pela Escola</a:t>
                      </a:r>
                      <a:r>
                        <a:rPr lang="pt-BR" sz="1200" u="none" strike="noStrike" baseline="0" dirty="0" smtClean="0">
                          <a:effectLst/>
                        </a:rPr>
                        <a:t> (</a:t>
                      </a:r>
                      <a:r>
                        <a:rPr lang="pt-BR" sz="1200" u="none" strike="noStrike" dirty="0" smtClean="0">
                          <a:effectLst/>
                        </a:rPr>
                        <a:t>os alunos que reprovarem </a:t>
                      </a:r>
                      <a:r>
                        <a:rPr lang="pt-BR" sz="1200" u="none" strike="noStrike" baseline="0" dirty="0" smtClean="0">
                          <a:effectLst/>
                        </a:rPr>
                        <a:t> na </a:t>
                      </a:r>
                      <a:r>
                        <a:rPr lang="pt-BR" sz="1200" u="none" strike="noStrike" baseline="0" dirty="0" smtClean="0">
                          <a:effectLst/>
                          <a:latin typeface="+mn-lt"/>
                        </a:rPr>
                        <a:t>disciplina REP </a:t>
                      </a: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devem </a:t>
                      </a:r>
                      <a:r>
                        <a:rPr lang="pt-BR" sz="1200" u="none" strike="noStrike" baseline="0" dirty="0" smtClean="0">
                          <a:effectLst/>
                          <a:latin typeface="+mn-lt"/>
                        </a:rPr>
                        <a:t>cursar a disciplina como dependência no semestre seguinte, com estrutura adaptada, sem trabalho de campo</a:t>
                      </a: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).</a:t>
                      </a:r>
                    </a:p>
                    <a:p>
                      <a:pPr algn="l" fontAlgn="b"/>
                      <a:r>
                        <a:rPr lang="pt-BR" sz="1200" b="0" i="0" u="none" strike="noStrike" dirty="0" smtClean="0">
                          <a:effectLst/>
                          <a:latin typeface="+mn-lt"/>
                        </a:rPr>
                        <a:t>Esta atividade não é remunerada, pois trata-se </a:t>
                      </a:r>
                      <a:r>
                        <a:rPr lang="pt-B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 uma atividade relacionada ao estágio obrigatório, previsto no Plano</a:t>
                      </a:r>
                      <a:r>
                        <a:rPr lang="pt-BR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Pedagógico do Curso de Administração. 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94828" y="1124744"/>
            <a:ext cx="8431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dirty="0" smtClean="0"/>
              <a:t>Normatização: *Estágio </a:t>
            </a:r>
            <a:r>
              <a:rPr lang="pt-BR" sz="1800" dirty="0"/>
              <a:t>e </a:t>
            </a:r>
            <a:r>
              <a:rPr lang="pt-BR" sz="1800" dirty="0" smtClean="0"/>
              <a:t>Atividades Internas como Assistente de Pesquisa ou de Projeto </a:t>
            </a:r>
            <a:endParaRPr lang="pt-BR" sz="1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107504" y="6135687"/>
            <a:ext cx="9036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* Para aprovação dos </a:t>
            </a:r>
            <a:r>
              <a:rPr lang="pt-BR" sz="1200" u="sng" dirty="0" smtClean="0"/>
              <a:t>estágios</a:t>
            </a:r>
            <a:r>
              <a:rPr lang="pt-BR" sz="1200" dirty="0" smtClean="0"/>
              <a:t> dos alunos Insper, o Núcleo de Carreiras valida as atividades requeridas, procurando garantir que estejam de acordo com os conhecimentos adquiridos nos cursos de Administração ou Economia (segundo exigência da Lei de Estágio/2008).</a:t>
            </a:r>
            <a:r>
              <a:rPr lang="pt-BR" sz="1200" dirty="0" smtClean="0">
                <a:solidFill>
                  <a:schemeClr val="tx1"/>
                </a:solidFill>
              </a:rPr>
              <a:t> 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940152" y="332656"/>
            <a:ext cx="29752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2800" dirty="0">
                <a:solidFill>
                  <a:srgbClr val="CF14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ヒラギノ角ゴ Pro W3" pitchFamily="78" charset="-128"/>
                <a:cs typeface="+mn-cs"/>
              </a:rPr>
              <a:t>Núcleo </a:t>
            </a:r>
            <a:r>
              <a:rPr lang="pt-BR" sz="2800" dirty="0" smtClean="0">
                <a:solidFill>
                  <a:srgbClr val="CF14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ヒラギノ角ゴ Pro W3" pitchFamily="78" charset="-128"/>
                <a:cs typeface="+mn-cs"/>
              </a:rPr>
              <a:t>de </a:t>
            </a:r>
            <a:r>
              <a:rPr lang="pt-BR" sz="2800" dirty="0">
                <a:solidFill>
                  <a:srgbClr val="CF14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ヒラギノ角ゴ Pro W3" pitchFamily="78" charset="-128"/>
                <a:cs typeface="+mn-cs"/>
              </a:rPr>
              <a:t>Carreiras</a:t>
            </a:r>
            <a:endParaRPr lang="pt-BR" sz="2800" b="0" dirty="0">
              <a:solidFill>
                <a:srgbClr val="CF1433"/>
              </a:solidFill>
              <a:ea typeface="ヒラギノ角ゴ Pro W3" pitchFamily="78" charset="-128"/>
              <a:cs typeface="+mn-cs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526445"/>
              </p:ext>
            </p:extLst>
          </p:nvPr>
        </p:nvGraphicFramePr>
        <p:xfrm>
          <a:off x="179512" y="1525135"/>
          <a:ext cx="8928992" cy="34880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8192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216024"/>
                <a:gridCol w="5472608"/>
              </a:tblGrid>
              <a:tr h="6621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 smtClean="0">
                          <a:effectLst/>
                        </a:rPr>
                        <a:t>Tipos de Estágio ou Atividades Internas</a:t>
                      </a:r>
                      <a:endParaRPr lang="pt-BR" sz="1200" b="1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</a:rPr>
                        <a:t>1º </a:t>
                      </a:r>
                      <a:r>
                        <a:rPr lang="pt-BR" sz="1100" b="0" u="none" strike="noStrike" dirty="0">
                          <a:effectLst/>
                        </a:rPr>
                        <a:t>período</a:t>
                      </a:r>
                      <a:endParaRPr lang="pt-BR" sz="11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</a:rPr>
                        <a:t>2º </a:t>
                      </a:r>
                      <a:r>
                        <a:rPr lang="pt-BR" sz="1100" b="0" u="none" strike="noStrike" dirty="0">
                          <a:effectLst/>
                        </a:rPr>
                        <a:t>período</a:t>
                      </a:r>
                      <a:endParaRPr lang="pt-BR" sz="11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</a:rPr>
                        <a:t>3º </a:t>
                      </a:r>
                      <a:r>
                        <a:rPr lang="pt-BR" sz="1100" b="0" u="none" strike="noStrike" dirty="0">
                          <a:effectLst/>
                        </a:rPr>
                        <a:t>período</a:t>
                      </a:r>
                      <a:endParaRPr lang="pt-BR" sz="11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</a:rPr>
                        <a:t>4º </a:t>
                      </a:r>
                      <a:r>
                        <a:rPr lang="pt-BR" sz="1100" b="0" u="none" strike="noStrike" dirty="0">
                          <a:effectLst/>
                        </a:rPr>
                        <a:t>período</a:t>
                      </a:r>
                      <a:endParaRPr lang="pt-BR" sz="11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</a:rPr>
                        <a:t>5º </a:t>
                      </a:r>
                      <a:r>
                        <a:rPr lang="pt-BR" sz="1100" b="0" u="none" strike="noStrike" dirty="0">
                          <a:effectLst/>
                        </a:rPr>
                        <a:t>período</a:t>
                      </a:r>
                      <a:endParaRPr lang="pt-BR" sz="11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</a:rPr>
                        <a:t>6º </a:t>
                      </a:r>
                      <a:r>
                        <a:rPr lang="pt-BR" sz="1100" b="0" u="none" strike="noStrike" dirty="0">
                          <a:effectLst/>
                        </a:rPr>
                        <a:t>período</a:t>
                      </a:r>
                      <a:endParaRPr lang="pt-BR" sz="11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</a:rPr>
                        <a:t>7º </a:t>
                      </a:r>
                      <a:r>
                        <a:rPr lang="pt-BR" sz="1100" b="0" u="none" strike="noStrike" dirty="0">
                          <a:effectLst/>
                        </a:rPr>
                        <a:t>período</a:t>
                      </a:r>
                      <a:endParaRPr lang="pt-BR" sz="11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u="none" strike="noStrike" dirty="0">
                          <a:effectLst/>
                        </a:rPr>
                        <a:t>8º </a:t>
                      </a:r>
                      <a:r>
                        <a:rPr lang="pt-BR" sz="1100" b="0" u="none" strike="noStrike" dirty="0">
                          <a:effectLst/>
                        </a:rPr>
                        <a:t>período</a:t>
                      </a:r>
                      <a:endParaRPr lang="pt-BR" sz="11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 smtClean="0">
                          <a:effectLst/>
                        </a:rPr>
                        <a:t>Definições </a:t>
                      </a:r>
                      <a:endParaRPr lang="pt-BR" sz="1200" b="1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93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 smtClean="0">
                          <a:effectLst/>
                        </a:rPr>
                        <a:t>Estágio Curricular realizado no </a:t>
                      </a:r>
                      <a:r>
                        <a:rPr lang="pt-BR" sz="1200" b="1" u="none" strike="noStrike" dirty="0" smtClean="0">
                          <a:effectLst/>
                        </a:rPr>
                        <a:t>exterior</a:t>
                      </a:r>
                      <a:endParaRPr lang="pt-BR" sz="1200" b="1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pt-BR" sz="1200" u="none" strike="noStrike" dirty="0" smtClean="0">
                          <a:effectLst/>
                        </a:rPr>
                        <a:t>Trata-se de </a:t>
                      </a:r>
                      <a:r>
                        <a:rPr lang="pt-BR" sz="1200" u="none" strike="noStrike" dirty="0">
                          <a:effectLst/>
                        </a:rPr>
                        <a:t>atividade de caráter </a:t>
                      </a:r>
                      <a:r>
                        <a:rPr lang="pt-BR" sz="1200" u="none" strike="noStrike" dirty="0" smtClean="0">
                          <a:effectLst/>
                        </a:rPr>
                        <a:t>profissional </a:t>
                      </a:r>
                      <a:r>
                        <a:rPr lang="pt-BR" sz="1200" u="none" strike="noStrike" dirty="0">
                          <a:effectLst/>
                        </a:rPr>
                        <a:t>desenvolvida pelo aluno no </a:t>
                      </a:r>
                      <a:r>
                        <a:rPr lang="pt-BR" sz="1200" u="none" strike="noStrike" dirty="0" smtClean="0">
                          <a:effectLst/>
                        </a:rPr>
                        <a:t>exterior, desde que ele tenha vinculo</a:t>
                      </a:r>
                      <a:r>
                        <a:rPr lang="pt-BR" sz="1200" u="none" strike="noStrike" baseline="0" dirty="0" smtClean="0">
                          <a:effectLst/>
                        </a:rPr>
                        <a:t> com alguma instituição de ensino internacional. </a:t>
                      </a:r>
                      <a:endParaRPr lang="pt-BR" sz="12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pt-BR" sz="1200" u="none" strike="noStrike" dirty="0" smtClean="0">
                          <a:effectLst/>
                        </a:rPr>
                        <a:t>Para ser reconhecida como estágio, as atividades realizadas devem envolver a aplicação dos conhecimentos do currículo dos</a:t>
                      </a:r>
                      <a:r>
                        <a:rPr lang="pt-BR" sz="1200" u="none" strike="noStrike" baseline="0" dirty="0" smtClean="0">
                          <a:effectLst/>
                        </a:rPr>
                        <a:t> cursos de Administração ou Economia do Insper.</a:t>
                      </a:r>
                      <a:r>
                        <a:rPr lang="pt-BR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pt-BR" sz="1200" b="0" i="0" u="none" strike="noStrike" dirty="0">
                        <a:solidFill>
                          <a:schemeClr val="tx1"/>
                        </a:solidFill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484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 smtClean="0">
                          <a:effectLst/>
                        </a:rPr>
                        <a:t>Realizado como </a:t>
                      </a:r>
                      <a:r>
                        <a:rPr lang="pt-BR" sz="1200" u="none" strike="noStrike" dirty="0">
                          <a:effectLst/>
                        </a:rPr>
                        <a:t>funcionário </a:t>
                      </a:r>
                      <a:r>
                        <a:rPr lang="pt-BR" sz="1200" b="1" u="none" strike="noStrike" dirty="0">
                          <a:effectLst/>
                        </a:rPr>
                        <a:t>efetivo</a:t>
                      </a:r>
                      <a:r>
                        <a:rPr lang="pt-BR" sz="1200" u="none" strike="noStrike" dirty="0">
                          <a:effectLst/>
                        </a:rPr>
                        <a:t> ou negócio </a:t>
                      </a:r>
                      <a:r>
                        <a:rPr lang="pt-BR" sz="1200" b="1" u="none" strike="noStrike" dirty="0">
                          <a:effectLst/>
                        </a:rPr>
                        <a:t>próprio</a:t>
                      </a:r>
                      <a:endParaRPr lang="pt-BR" sz="1200" b="1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 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 smtClean="0">
                          <a:effectLst/>
                        </a:rPr>
                        <a:t>Poderá </a:t>
                      </a:r>
                      <a:r>
                        <a:rPr lang="pt-BR" sz="1200" u="none" strike="noStrike" dirty="0">
                          <a:effectLst/>
                        </a:rPr>
                        <a:t>ser reconhecido como constituinte do </a:t>
                      </a:r>
                      <a:r>
                        <a:rPr lang="pt-BR" sz="1200" u="none" strike="noStrike" dirty="0" smtClean="0">
                          <a:effectLst/>
                        </a:rPr>
                        <a:t>estágio, </a:t>
                      </a:r>
                      <a:r>
                        <a:rPr lang="pt-BR" sz="1200" u="none" strike="noStrike" dirty="0">
                          <a:effectLst/>
                        </a:rPr>
                        <a:t>desde que se refira a projetos efetivamente realizados e condizentes com o currículo </a:t>
                      </a:r>
                      <a:r>
                        <a:rPr lang="pt-BR" sz="1200" u="none" strike="noStrike" dirty="0" smtClean="0">
                          <a:effectLst/>
                        </a:rPr>
                        <a:t>escolar do Insper. </a:t>
                      </a:r>
                      <a:endParaRPr lang="pt-BR" sz="12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514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sng" strike="noStrike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Atividades</a:t>
                      </a:r>
                      <a:r>
                        <a:rPr lang="pt-BR" sz="1200" b="1" u="sng" strike="noStrike" baseline="0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Internas</a:t>
                      </a:r>
                    </a:p>
                    <a:p>
                      <a:pPr algn="l" fontAlgn="b"/>
                      <a:r>
                        <a:rPr lang="pt-BR" sz="1200" b="1" u="none" strike="noStrike" dirty="0" smtClean="0">
                          <a:effectLst/>
                        </a:rPr>
                        <a:t>Assistente </a:t>
                      </a:r>
                      <a:r>
                        <a:rPr lang="pt-BR" sz="1200" b="1" u="none" strike="noStrike" dirty="0">
                          <a:effectLst/>
                        </a:rPr>
                        <a:t>de </a:t>
                      </a:r>
                      <a:r>
                        <a:rPr lang="pt-BR" sz="1200" b="1" u="none" strike="noStrike" dirty="0" smtClean="0">
                          <a:effectLst/>
                        </a:rPr>
                        <a:t>Pesquisa ou Projetos internos: </a:t>
                      </a:r>
                      <a:r>
                        <a:rPr lang="pt-BR" sz="1200" b="1" u="none" strike="noStrike" dirty="0">
                          <a:effectLst/>
                        </a:rPr>
                        <a:t/>
                      </a:r>
                      <a:br>
                        <a:rPr lang="pt-BR" sz="1200" b="1" u="none" strike="noStrike" dirty="0">
                          <a:effectLst/>
                        </a:rPr>
                      </a:br>
                      <a:r>
                        <a:rPr lang="pt-BR" sz="1000" u="none" strike="noStrike" dirty="0">
                          <a:effectLst/>
                        </a:rPr>
                        <a:t>Centros de Pesquisas</a:t>
                      </a:r>
                      <a:br>
                        <a:rPr lang="pt-BR" sz="1000" u="none" strike="noStrike" dirty="0">
                          <a:effectLst/>
                        </a:rPr>
                      </a:br>
                      <a:r>
                        <a:rPr lang="pt-BR" sz="1050" u="none" strike="noStrike" dirty="0">
                          <a:effectLst/>
                        </a:rPr>
                        <a:t>(em Estratégia, Políticas Públicas, Empreendedorismo</a:t>
                      </a:r>
                      <a:r>
                        <a:rPr lang="pt-BR" sz="1050" u="none" strike="noStrike" dirty="0" smtClean="0">
                          <a:effectLst/>
                        </a:rPr>
                        <a:t>...) e professores TI.</a:t>
                      </a:r>
                      <a:endParaRPr lang="pt-BR" sz="1200" b="0" i="0" u="none" strike="noStrike" dirty="0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x</a:t>
                      </a:r>
                      <a:endParaRPr lang="pt-BR" sz="1600" b="0" i="0" u="none" strike="noStrike">
                        <a:effectLst/>
                        <a:latin typeface="Verdana"/>
                      </a:endParaRP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pt-BR" sz="1200" u="none" strike="noStrike" dirty="0" smtClean="0">
                          <a:effectLst/>
                        </a:rPr>
                        <a:t>Atividades de pesquisa e/ou associadas</a:t>
                      </a:r>
                      <a:r>
                        <a:rPr lang="pt-BR" sz="1200" u="none" strike="noStrike" baseline="0" dirty="0" smtClean="0">
                          <a:effectLst/>
                        </a:rPr>
                        <a:t> a </a:t>
                      </a:r>
                      <a:r>
                        <a:rPr lang="pt-BR" sz="1200" u="none" strike="noStrike" dirty="0" smtClean="0">
                          <a:effectLst/>
                        </a:rPr>
                        <a:t>projetos </a:t>
                      </a:r>
                      <a:r>
                        <a:rPr lang="pt-BR" sz="1200" u="none" strike="noStrike" baseline="0" dirty="0" smtClean="0">
                          <a:effectLst/>
                        </a:rPr>
                        <a:t>de professores tempo integral ou Centros, </a:t>
                      </a:r>
                      <a:r>
                        <a:rPr lang="pt-BR" sz="1200" u="none" strike="noStrike" dirty="0" smtClean="0">
                          <a:effectLst/>
                        </a:rPr>
                        <a:t>por </a:t>
                      </a:r>
                      <a:r>
                        <a:rPr lang="pt-BR" sz="1200" u="none" strike="noStrike" dirty="0">
                          <a:effectLst/>
                        </a:rPr>
                        <a:t>alunos </a:t>
                      </a:r>
                      <a:r>
                        <a:rPr lang="pt-BR" sz="1200" u="none" strike="noStrike" dirty="0" smtClean="0">
                          <a:effectLst/>
                        </a:rPr>
                        <a:t>do Insper de qualquer período letivo.</a:t>
                      </a:r>
                      <a:r>
                        <a:rPr lang="pt-BR" sz="1200" u="none" strike="noStrike" baseline="0" dirty="0" smtClean="0">
                          <a:effectLst/>
                        </a:rPr>
                        <a:t> Tais atividades são consideradas </a:t>
                      </a:r>
                      <a:r>
                        <a:rPr lang="pt-BR" sz="1200" b="1" u="none" strike="noStrike" baseline="0" dirty="0" smtClean="0">
                          <a:effectLst/>
                        </a:rPr>
                        <a:t>Atividades Complementares</a:t>
                      </a:r>
                      <a:r>
                        <a:rPr lang="pt-BR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1200" b="1" u="none" strike="noStrike" baseline="0" dirty="0" smtClean="0">
                          <a:effectLst/>
                        </a:rPr>
                        <a:t>e não se caracterizam como estágio. </a:t>
                      </a:r>
                      <a:r>
                        <a:rPr lang="pt-BR" sz="1200" u="none" strike="noStrike" baseline="0" dirty="0" smtClean="0">
                          <a:effectLst/>
                        </a:rPr>
                        <a:t>O aluno receberá uma bolsa de incentivo pela atividade (BIAI),</a:t>
                      </a:r>
                      <a:r>
                        <a:rPr lang="pt-BR" sz="1200" u="none" strike="noStrike" dirty="0" smtClean="0">
                          <a:effectLst/>
                        </a:rPr>
                        <a:t> via </a:t>
                      </a:r>
                      <a:r>
                        <a:rPr lang="pt-BR" sz="1200" u="none" strike="noStrike" dirty="0">
                          <a:effectLst/>
                        </a:rPr>
                        <a:t>desconto na </a:t>
                      </a:r>
                      <a:r>
                        <a:rPr lang="pt-BR" sz="1200" u="none" strike="noStrike" dirty="0" smtClean="0">
                          <a:effectLst/>
                        </a:rPr>
                        <a:t>mensalidade ou ajuda de custo, quando for bolsista integral ou parcial***, desde que seu desempenho seja avaliado como satisfatório, pelo professor responsável. </a:t>
                      </a:r>
                    </a:p>
                  </a:txBody>
                  <a:tcPr marL="7422" marR="7422" marT="742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94828" y="1124744"/>
            <a:ext cx="8321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dirty="0" smtClean="0"/>
              <a:t>Normatização: Estágio </a:t>
            </a:r>
            <a:r>
              <a:rPr lang="pt-BR" sz="1800" dirty="0"/>
              <a:t>e </a:t>
            </a:r>
            <a:r>
              <a:rPr lang="pt-BR" sz="1800" dirty="0" smtClean="0"/>
              <a:t>**Atividades Internas como Assistente de Pesquisa ou de Projeto</a:t>
            </a:r>
            <a:endParaRPr lang="pt-BR" sz="18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107504" y="5445224"/>
            <a:ext cx="9036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solidFill>
                  <a:srgbClr val="002060"/>
                </a:solidFill>
              </a:rPr>
              <a:t>** </a:t>
            </a:r>
            <a:r>
              <a:rPr lang="pt-BR" sz="1200" dirty="0" smtClean="0">
                <a:solidFill>
                  <a:srgbClr val="002060"/>
                </a:solidFill>
                <a:latin typeface="+mj-lt"/>
              </a:rPr>
              <a:t>Os contratos do </a:t>
            </a:r>
            <a:r>
              <a:rPr lang="pt-BR" sz="1200" u="sng" dirty="0" smtClean="0">
                <a:solidFill>
                  <a:srgbClr val="002060"/>
                </a:solidFill>
                <a:latin typeface="+mj-lt"/>
              </a:rPr>
              <a:t>Assistente de Pesquisa ou Projeto</a:t>
            </a:r>
            <a:r>
              <a:rPr lang="pt-BR" sz="1200" dirty="0" smtClean="0">
                <a:solidFill>
                  <a:srgbClr val="002060"/>
                </a:solidFill>
                <a:latin typeface="+mj-lt"/>
              </a:rPr>
              <a:t> (por não haver vínculo empregatício com o Insper) são elaborados pelo Núcleo de Carreiras, com base na descrição do projeto fornecida pelo professor responsável;  </a:t>
            </a:r>
          </a:p>
          <a:p>
            <a:r>
              <a:rPr lang="pt-BR" sz="1200" dirty="0" smtClean="0">
                <a:solidFill>
                  <a:srgbClr val="002060"/>
                </a:solidFill>
                <a:latin typeface="+mj-lt"/>
              </a:rPr>
              <a:t>*** Somente nos casos em </a:t>
            </a:r>
            <a:r>
              <a:rPr lang="pt-BR" sz="1200" dirty="0">
                <a:solidFill>
                  <a:srgbClr val="002060"/>
                </a:solidFill>
                <a:latin typeface="+mj-lt"/>
              </a:rPr>
              <a:t>que o valor da parcela da mensalidade for inferior ao valor da </a:t>
            </a:r>
            <a:r>
              <a:rPr lang="pt-BR" sz="1200" dirty="0" smtClean="0">
                <a:solidFill>
                  <a:srgbClr val="002060"/>
                </a:solidFill>
                <a:latin typeface="+mj-lt"/>
              </a:rPr>
              <a:t>BIAI; </a:t>
            </a:r>
          </a:p>
          <a:p>
            <a:endParaRPr lang="pt-BR" sz="1200" dirty="0" smtClean="0">
              <a:solidFill>
                <a:srgbClr val="002060"/>
              </a:solidFill>
              <a:latin typeface="+mj-lt"/>
            </a:endParaRPr>
          </a:p>
          <a:p>
            <a:r>
              <a:rPr lang="pt-BR" sz="1200" dirty="0" smtClean="0">
                <a:solidFill>
                  <a:srgbClr val="002060"/>
                </a:solidFill>
                <a:latin typeface="+mj-lt"/>
              </a:rPr>
              <a:t>Atividades internas poderão ser ajustadas para serem consideradas estágio desde que atendam aos critérios que as caracterizem como tal, como por exemplo serem desempenhadas no período de férias ou durante o ultimo ano de curso. 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344835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940152" y="548680"/>
            <a:ext cx="29752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2800" dirty="0">
                <a:solidFill>
                  <a:srgbClr val="CF14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ヒラギノ角ゴ Pro W3" pitchFamily="78" charset="-128"/>
                <a:cs typeface="+mn-cs"/>
              </a:rPr>
              <a:t>Núcleo </a:t>
            </a:r>
            <a:r>
              <a:rPr lang="pt-BR" sz="2800" dirty="0" smtClean="0">
                <a:solidFill>
                  <a:srgbClr val="CF14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ヒラギノ角ゴ Pro W3" pitchFamily="78" charset="-128"/>
                <a:cs typeface="+mn-cs"/>
              </a:rPr>
              <a:t>de </a:t>
            </a:r>
            <a:r>
              <a:rPr lang="pt-BR" sz="2800" dirty="0">
                <a:solidFill>
                  <a:srgbClr val="CF14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ヒラギノ角ゴ Pro W3" pitchFamily="78" charset="-128"/>
                <a:cs typeface="+mn-cs"/>
              </a:rPr>
              <a:t>Carreiras</a:t>
            </a:r>
            <a:endParaRPr lang="pt-BR" sz="2800" b="0" dirty="0">
              <a:solidFill>
                <a:srgbClr val="CF1433"/>
              </a:solidFill>
              <a:ea typeface="ヒラギノ角ゴ Pro W3" pitchFamily="78" charset="-128"/>
              <a:cs typeface="+mn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31817" y="1196752"/>
            <a:ext cx="5203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u="sng" dirty="0" smtClean="0"/>
              <a:t>Fluxo para contratação: Assistente de Pesquisa/Projeto</a:t>
            </a:r>
            <a:endParaRPr lang="pt-BR" sz="1800" u="sng" dirty="0"/>
          </a:p>
        </p:txBody>
      </p:sp>
      <p:sp>
        <p:nvSpPr>
          <p:cNvPr id="30" name="Pentágono 29"/>
          <p:cNvSpPr/>
          <p:nvPr/>
        </p:nvSpPr>
        <p:spPr>
          <a:xfrm>
            <a:off x="110858" y="1652607"/>
            <a:ext cx="1584176" cy="1272337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Divisa 30"/>
          <p:cNvSpPr/>
          <p:nvPr/>
        </p:nvSpPr>
        <p:spPr>
          <a:xfrm>
            <a:off x="1187622" y="1652607"/>
            <a:ext cx="2016225" cy="1272337"/>
          </a:xfrm>
          <a:prstGeom prst="chevron">
            <a:avLst/>
          </a:prstGeom>
          <a:solidFill>
            <a:schemeClr val="accent1">
              <a:lumMod val="75000"/>
            </a:scheme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1043608" y="1604263"/>
            <a:ext cx="2232248" cy="1392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Professor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pt-BR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encaminha  um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    e-mail para o Núcleo de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              </a:t>
            </a:r>
            <a:r>
              <a:rPr kumimoji="0" lang="pt-BR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Carreiras</a:t>
            </a:r>
            <a:r>
              <a:rPr kumimoji="0" lang="pt-BR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(com aprovação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                do diretor), </a:t>
            </a:r>
            <a:r>
              <a:rPr kumimoji="0" lang="pt-BR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contendo o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                  </a:t>
            </a:r>
            <a:r>
              <a:rPr kumimoji="0" lang="pt-BR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nome completo do aluno,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              período, </a:t>
            </a:r>
            <a:r>
              <a:rPr kumimoji="0" lang="pt-BR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valor do</a:t>
            </a:r>
            <a:r>
              <a:rPr kumimoji="0" lang="pt-BR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desconto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   e atividades que serão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 smtClean="0">
                <a:solidFill>
                  <a:sysClr val="windowText" lastClr="000000"/>
                </a:solidFill>
              </a:rPr>
              <a:t>      </a:t>
            </a:r>
            <a:r>
              <a:rPr kumimoji="0" lang="pt-BR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desenvolvidas.</a:t>
            </a:r>
            <a:endParaRPr kumimoji="0" lang="pt-BR" sz="105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3" name="Divisa 32"/>
          <p:cNvSpPr/>
          <p:nvPr/>
        </p:nvSpPr>
        <p:spPr>
          <a:xfrm>
            <a:off x="2699792" y="1660158"/>
            <a:ext cx="1944216" cy="1263998"/>
          </a:xfrm>
          <a:prstGeom prst="chevron">
            <a:avLst/>
          </a:prstGeom>
          <a:solidFill>
            <a:srgbClr val="00B050">
              <a:alpha val="5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2832241" y="1660390"/>
            <a:ext cx="1800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Núcleo de Carreiras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entra em contato com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     o aluno, assim que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10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100" b="0" kern="0" dirty="0" smtClean="0">
                <a:solidFill>
                  <a:sysClr val="windowText" lastClr="000000"/>
                </a:solidFill>
              </a:rPr>
              <a:t>           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receber a solicitação,     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10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100" b="0" kern="0" dirty="0" smtClean="0">
                <a:solidFill>
                  <a:sysClr val="windowText" lastClr="000000"/>
                </a:solidFill>
              </a:rPr>
              <a:t>        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confirmando as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informações contratuais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necessárias.</a:t>
            </a:r>
          </a:p>
        </p:txBody>
      </p:sp>
      <p:sp>
        <p:nvSpPr>
          <p:cNvPr id="35" name="Divisa 34"/>
          <p:cNvSpPr/>
          <p:nvPr/>
        </p:nvSpPr>
        <p:spPr>
          <a:xfrm>
            <a:off x="4139952" y="1652607"/>
            <a:ext cx="1944216" cy="1272337"/>
          </a:xfrm>
          <a:prstGeom prst="chevron">
            <a:avLst/>
          </a:prstGeom>
          <a:solidFill>
            <a:srgbClr val="7030A0">
              <a:alpha val="25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4601007" y="1984380"/>
            <a:ext cx="133609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Aluno</a:t>
            </a:r>
            <a:r>
              <a:rPr kumimoji="0" lang="pt-B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valida as       informações           contratuais.</a:t>
            </a:r>
          </a:p>
        </p:txBody>
      </p:sp>
      <p:sp>
        <p:nvSpPr>
          <p:cNvPr id="37" name="Divisa 36"/>
          <p:cNvSpPr/>
          <p:nvPr/>
        </p:nvSpPr>
        <p:spPr>
          <a:xfrm>
            <a:off x="5583466" y="1652607"/>
            <a:ext cx="1944216" cy="1272337"/>
          </a:xfrm>
          <a:prstGeom prst="chevron">
            <a:avLst/>
          </a:prstGeom>
          <a:solidFill>
            <a:srgbClr val="00B050">
              <a:alpha val="5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5724128" y="1628800"/>
            <a:ext cx="216024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Núcleo de Carreiras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</a:t>
            </a:r>
            <a:r>
              <a:rPr kumimoji="0" lang="pt-BR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confecciona e colhe as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00" b="0" kern="0" dirty="0" smtClean="0">
                <a:solidFill>
                  <a:sysClr val="windowText" lastClr="000000"/>
                </a:solidFill>
              </a:rPr>
              <a:t>             </a:t>
            </a:r>
            <a:r>
              <a:rPr kumimoji="0" lang="pt-BR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assinaturas dos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00" b="0" kern="0" dirty="0" smtClean="0">
                <a:solidFill>
                  <a:sysClr val="windowText" lastClr="000000"/>
                </a:solidFill>
              </a:rPr>
              <a:t>             </a:t>
            </a:r>
            <a:r>
              <a:rPr kumimoji="0" lang="pt-BR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responsáveis no Contrato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00" b="0" kern="0" dirty="0" smtClean="0">
                <a:solidFill>
                  <a:sysClr val="windowText" lastClr="000000"/>
                </a:solidFill>
              </a:rPr>
              <a:t>              (T</a:t>
            </a:r>
            <a:r>
              <a:rPr kumimoji="0" lang="pt-BR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ermo de Concessão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00" b="0" kern="0" dirty="0" smtClean="0">
                <a:solidFill>
                  <a:sysClr val="windowText" lastClr="000000"/>
                </a:solidFill>
              </a:rPr>
              <a:t>       de </a:t>
            </a:r>
            <a:r>
              <a:rPr kumimoji="0" lang="pt-BR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Desconto em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0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00" b="0" kern="0" dirty="0" smtClean="0">
                <a:solidFill>
                  <a:sysClr val="windowText" lastClr="000000"/>
                </a:solidFill>
              </a:rPr>
              <a:t>  </a:t>
            </a:r>
            <a:r>
              <a:rPr kumimoji="0" lang="pt-BR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Mensalidade), entre 3 a                                       5 dias úteis.</a:t>
            </a:r>
          </a:p>
        </p:txBody>
      </p:sp>
      <p:sp>
        <p:nvSpPr>
          <p:cNvPr id="39" name="Divisa 38"/>
          <p:cNvSpPr/>
          <p:nvPr/>
        </p:nvSpPr>
        <p:spPr>
          <a:xfrm>
            <a:off x="6964871" y="1663969"/>
            <a:ext cx="2143631" cy="1271750"/>
          </a:xfrm>
          <a:prstGeom prst="chevron">
            <a:avLst/>
          </a:prstGeom>
          <a:solidFill>
            <a:srgbClr val="00B050">
              <a:alpha val="5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6948264" y="1604263"/>
            <a:ext cx="2160238" cy="1392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Núcleo de Carreiras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solicita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a presença  do aluno para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           </a:t>
            </a:r>
            <a:r>
              <a:rPr kumimoji="0" lang="pt-BR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assinar o C</a:t>
            </a:r>
            <a:r>
              <a:rPr lang="pt-BR" sz="1050" b="0" kern="0" dirty="0" err="1" smtClean="0">
                <a:solidFill>
                  <a:sysClr val="windowText" lastClr="000000"/>
                </a:solidFill>
              </a:rPr>
              <a:t>ontrato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(Termo </a:t>
            </a:r>
            <a:r>
              <a:rPr lang="pt-BR" sz="1050" b="0" kern="0" dirty="0">
                <a:solidFill>
                  <a:sysClr val="windowText" lastClr="000000"/>
                </a:solidFill>
              </a:rPr>
              <a:t>de </a:t>
            </a:r>
            <a:endParaRPr lang="pt-BR" sz="1050" b="0" kern="0" dirty="0" smtClean="0">
              <a:solidFill>
                <a:sysClr val="windowText" lastClr="00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                Concessão de </a:t>
            </a:r>
            <a:r>
              <a:rPr lang="pt-BR" sz="1050" b="0" kern="0" dirty="0">
                <a:solidFill>
                  <a:sysClr val="windowText" lastClr="000000"/>
                </a:solidFill>
              </a:rPr>
              <a:t>Desconto em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 smtClean="0">
                <a:solidFill>
                  <a:sysClr val="windowText" lastClr="000000"/>
                </a:solidFill>
              </a:rPr>
              <a:t>                  Mensalidade) </a:t>
            </a:r>
            <a:r>
              <a:rPr kumimoji="0" lang="pt-BR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 para</a:t>
            </a:r>
            <a:r>
              <a:rPr kumimoji="0" lang="pt-BR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pt-BR" sz="1050" b="0" i="0" u="none" strike="noStrike" kern="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informá</a:t>
            </a:r>
            <a:r>
              <a:rPr kumimoji="0" lang="pt-BR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-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           </a:t>
            </a:r>
            <a:r>
              <a:rPr kumimoji="0" lang="pt-BR" sz="1050" b="0" i="0" u="none" strike="noStrike" kern="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lo</a:t>
            </a:r>
            <a:r>
              <a:rPr kumimoji="0" lang="pt-BR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a partir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</a:t>
            </a:r>
            <a:r>
              <a:rPr kumimoji="0" lang="pt-BR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de quando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receberá o desconto na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  </a:t>
            </a:r>
            <a:r>
              <a:rPr kumimoji="0" lang="pt-BR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mensalidade.</a:t>
            </a:r>
            <a:endParaRPr kumimoji="0" lang="pt-BR" sz="105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1" name="Divisa 40"/>
          <p:cNvSpPr/>
          <p:nvPr/>
        </p:nvSpPr>
        <p:spPr>
          <a:xfrm>
            <a:off x="251520" y="3004538"/>
            <a:ext cx="2088232" cy="1263296"/>
          </a:xfrm>
          <a:prstGeom prst="chevron">
            <a:avLst/>
          </a:prstGeom>
          <a:solidFill>
            <a:srgbClr val="7030A0">
              <a:alpha val="25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323528" y="2996952"/>
            <a:ext cx="205222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Aluno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assina o Contrato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10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100" b="0" kern="0" dirty="0" smtClean="0">
                <a:solidFill>
                  <a:sysClr val="windowText" lastClr="000000"/>
                </a:solidFill>
              </a:rPr>
              <a:t>       (Termo </a:t>
            </a:r>
            <a:r>
              <a:rPr lang="pt-BR" sz="1100" b="0" kern="0" dirty="0">
                <a:solidFill>
                  <a:sysClr val="windowText" lastClr="000000"/>
                </a:solidFill>
              </a:rPr>
              <a:t>de </a:t>
            </a:r>
            <a:r>
              <a:rPr lang="pt-BR" sz="1100" b="0" kern="0" dirty="0" smtClean="0">
                <a:solidFill>
                  <a:sysClr val="windowText" lastClr="000000"/>
                </a:solidFill>
              </a:rPr>
              <a:t>Concessão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10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100" b="0" kern="0" dirty="0" smtClean="0">
                <a:solidFill>
                  <a:sysClr val="windowText" lastClr="000000"/>
                </a:solidFill>
              </a:rPr>
              <a:t>               de </a:t>
            </a:r>
            <a:r>
              <a:rPr lang="pt-BR" sz="1100" b="0" kern="0" dirty="0">
                <a:solidFill>
                  <a:sysClr val="windowText" lastClr="000000"/>
                </a:solidFill>
              </a:rPr>
              <a:t>Desconto em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100" b="0" kern="0" dirty="0">
                <a:solidFill>
                  <a:sysClr val="windowText" lastClr="000000"/>
                </a:solidFill>
              </a:rPr>
              <a:t>                </a:t>
            </a:r>
            <a:r>
              <a:rPr lang="pt-BR" sz="1100" b="0" kern="0" dirty="0" smtClean="0">
                <a:solidFill>
                  <a:sysClr val="windowText" lastClr="000000"/>
                </a:solidFill>
              </a:rPr>
              <a:t>  Mensalidade) e é</a:t>
            </a:r>
            <a:endParaRPr kumimoji="0" lang="pt-BR" sz="11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10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100" b="0" kern="0" dirty="0" smtClean="0">
                <a:solidFill>
                  <a:sysClr val="windowText" lastClr="000000"/>
                </a:solidFill>
              </a:rPr>
              <a:t>           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informado de quando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10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100" b="0" kern="0" dirty="0" smtClean="0">
                <a:solidFill>
                  <a:sysClr val="windowText" lastClr="000000"/>
                </a:solidFill>
              </a:rPr>
              <a:t>      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receberá o desconto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10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100" b="0" kern="0" dirty="0" smtClean="0">
                <a:solidFill>
                  <a:sysClr val="windowText" lastClr="000000"/>
                </a:solidFill>
              </a:rPr>
              <a:t>  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na mensalidade.</a:t>
            </a:r>
          </a:p>
        </p:txBody>
      </p:sp>
      <p:sp>
        <p:nvSpPr>
          <p:cNvPr id="45" name="Divisa 44"/>
          <p:cNvSpPr/>
          <p:nvPr/>
        </p:nvSpPr>
        <p:spPr>
          <a:xfrm>
            <a:off x="1835696" y="3010851"/>
            <a:ext cx="1944216" cy="1256228"/>
          </a:xfrm>
          <a:prstGeom prst="chevron">
            <a:avLst/>
          </a:prstGeom>
          <a:solidFill>
            <a:srgbClr val="00B050">
              <a:alpha val="5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CaixaDeTexto 45"/>
          <p:cNvSpPr txBox="1"/>
          <p:nvPr/>
        </p:nvSpPr>
        <p:spPr>
          <a:xfrm>
            <a:off x="1871700" y="2996952"/>
            <a:ext cx="212423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</a:t>
            </a:r>
            <a:r>
              <a:rPr kumimoji="0" lang="pt-BR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Núcleo de Carreiras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informa ao Núcleo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    de Contas a Receber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        as condições do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    desconto, a partir da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próxima mensalidade,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10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100" b="0" kern="0" dirty="0" smtClean="0">
                <a:solidFill>
                  <a:sysClr val="windowText" lastClr="000000"/>
                </a:solidFill>
              </a:rPr>
              <a:t>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no 1º dia útil do mês.</a:t>
            </a:r>
          </a:p>
        </p:txBody>
      </p:sp>
      <p:sp>
        <p:nvSpPr>
          <p:cNvPr id="47" name="Divisa 46"/>
          <p:cNvSpPr/>
          <p:nvPr/>
        </p:nvSpPr>
        <p:spPr>
          <a:xfrm>
            <a:off x="827584" y="4365104"/>
            <a:ext cx="2088232" cy="1256228"/>
          </a:xfrm>
          <a:prstGeom prst="chevron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755576" y="4383975"/>
            <a:ext cx="216024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Núcleo de Contas 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     Pagar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programa o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10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100" b="0" kern="0" dirty="0" smtClean="0">
                <a:solidFill>
                  <a:sysClr val="windowText" lastClr="000000"/>
                </a:solidFill>
              </a:rPr>
              <a:t>                 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pagamento</a:t>
            </a:r>
            <a:r>
              <a:rPr kumimoji="0" lang="pt-BR" sz="11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do aluno, de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10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100" b="0" kern="0" dirty="0" smtClean="0">
                <a:solidFill>
                  <a:sysClr val="windowText" lastClr="000000"/>
                </a:solidFill>
              </a:rPr>
              <a:t>                   </a:t>
            </a:r>
            <a:r>
              <a:rPr kumimoji="0" lang="pt-BR" sz="11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acordo com o contrato 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10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100" b="0" kern="0" dirty="0" smtClean="0">
                <a:solidFill>
                  <a:sysClr val="windowText" lastClr="000000"/>
                </a:solidFill>
              </a:rPr>
              <a:t>                 </a:t>
            </a:r>
            <a:r>
              <a:rPr kumimoji="0" lang="pt-BR" sz="11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informa ao Núcleo de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10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100" b="0" kern="0" dirty="0" smtClean="0">
                <a:solidFill>
                  <a:sysClr val="windowText" lastClr="000000"/>
                </a:solidFill>
              </a:rPr>
              <a:t>           </a:t>
            </a:r>
            <a:r>
              <a:rPr kumimoji="0" lang="pt-BR" sz="11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Carreiras.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       </a:t>
            </a:r>
          </a:p>
        </p:txBody>
      </p:sp>
      <p:sp>
        <p:nvSpPr>
          <p:cNvPr id="49" name="Divisa 48"/>
          <p:cNvSpPr/>
          <p:nvPr/>
        </p:nvSpPr>
        <p:spPr>
          <a:xfrm>
            <a:off x="2401327" y="4344335"/>
            <a:ext cx="2097156" cy="1278878"/>
          </a:xfrm>
          <a:prstGeom prst="chevron">
            <a:avLst/>
          </a:prstGeom>
          <a:solidFill>
            <a:srgbClr val="00B050">
              <a:alpha val="5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2464983" y="4368586"/>
            <a:ext cx="226103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</a:t>
            </a:r>
            <a:r>
              <a:rPr lang="pt-BR" sz="1100" b="0" kern="0" noProof="0" dirty="0" smtClean="0">
                <a:solidFill>
                  <a:sysClr val="windowText" lastClr="000000"/>
                </a:solidFill>
              </a:rPr>
              <a:t>No final do semestre,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10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100" b="0" kern="0" dirty="0" smtClean="0">
                <a:solidFill>
                  <a:sysClr val="windowText" lastClr="000000"/>
                </a:solidFill>
              </a:rPr>
              <a:t>        </a:t>
            </a:r>
            <a:r>
              <a:rPr lang="pt-BR" sz="1100" b="0" kern="0" noProof="0" dirty="0" smtClean="0">
                <a:solidFill>
                  <a:sysClr val="windowText" lastClr="000000"/>
                </a:solidFill>
              </a:rPr>
              <a:t>o </a:t>
            </a:r>
            <a:r>
              <a:rPr kumimoji="0" lang="pt-BR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Núcleo de Carreiras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    </a:t>
            </a:r>
            <a:r>
              <a:rPr kumimoji="0" lang="pt-BR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envia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ao Núcleo de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       </a:t>
            </a:r>
            <a:r>
              <a:rPr kumimoji="0" lang="pt-BR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Atividades Complementares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           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os nomes dos alunos 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10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100" b="0" kern="0" dirty="0" smtClean="0">
                <a:solidFill>
                  <a:sysClr val="windowText" lastClr="000000"/>
                </a:solidFill>
              </a:rPr>
              <a:t>       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assistentes.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10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100" b="0" kern="0" dirty="0" smtClean="0">
                <a:solidFill>
                  <a:sysClr val="windowText" lastClr="000000"/>
                </a:solidFill>
              </a:rPr>
              <a:t> </a:t>
            </a:r>
            <a:endParaRPr kumimoji="0" lang="pt-BR" sz="11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1" name="Divisa 50"/>
          <p:cNvSpPr/>
          <p:nvPr/>
        </p:nvSpPr>
        <p:spPr>
          <a:xfrm>
            <a:off x="4005939" y="4345729"/>
            <a:ext cx="1944216" cy="1270377"/>
          </a:xfrm>
          <a:prstGeom prst="chevron">
            <a:avLst/>
          </a:prstGeom>
          <a:solidFill>
            <a:srgbClr val="F79646">
              <a:lumMod val="60000"/>
              <a:lumOff val="4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4056432" y="4315449"/>
            <a:ext cx="21962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Núcleo de Atividades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Complementares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  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solicita o número de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        horas para o professor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     e a avaliação do</a:t>
            </a:r>
            <a:r>
              <a:rPr kumimoji="0" lang="pt-BR" sz="11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endParaRPr kumimoji="0" lang="pt-BR" sz="11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desempenho do aluno.</a:t>
            </a:r>
          </a:p>
        </p:txBody>
      </p:sp>
      <p:sp>
        <p:nvSpPr>
          <p:cNvPr id="53" name="Divisa 52"/>
          <p:cNvSpPr/>
          <p:nvPr/>
        </p:nvSpPr>
        <p:spPr>
          <a:xfrm>
            <a:off x="5436096" y="4365104"/>
            <a:ext cx="1944216" cy="1266751"/>
          </a:xfrm>
          <a:prstGeom prst="chevron">
            <a:avLst/>
          </a:prstGeom>
          <a:solidFill>
            <a:schemeClr val="accent1">
              <a:lumMod val="75000"/>
            </a:scheme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CaixaDeTexto 53"/>
          <p:cNvSpPr txBox="1"/>
          <p:nvPr/>
        </p:nvSpPr>
        <p:spPr>
          <a:xfrm>
            <a:off x="5640129" y="4509120"/>
            <a:ext cx="17501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Professor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encaminha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10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100" b="0" kern="0" dirty="0" smtClean="0">
                <a:solidFill>
                  <a:sysClr val="windowText" lastClr="000000"/>
                </a:solidFill>
              </a:rPr>
              <a:t>      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as informações para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   o Núcleo de Atividades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  Complementares.</a:t>
            </a:r>
            <a:endParaRPr kumimoji="0" lang="pt-BR" sz="1100" b="0" i="0" u="none" strike="noStrike" kern="0" cap="none" spc="0" normalizeH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10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100" b="0" kern="0" dirty="0" smtClean="0">
                <a:solidFill>
                  <a:sysClr val="windowText" lastClr="000000"/>
                </a:solidFill>
              </a:rPr>
              <a:t>            </a:t>
            </a:r>
            <a:r>
              <a:rPr kumimoji="0" lang="pt-B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</a:t>
            </a:r>
          </a:p>
        </p:txBody>
      </p:sp>
      <p:sp>
        <p:nvSpPr>
          <p:cNvPr id="55" name="Retângulo 54"/>
          <p:cNvSpPr/>
          <p:nvPr/>
        </p:nvSpPr>
        <p:spPr>
          <a:xfrm>
            <a:off x="107504" y="1757564"/>
            <a:ext cx="138476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Professor</a:t>
            </a:r>
            <a:r>
              <a:rPr kumimoji="0" lang="pt-B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realiza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o processo seletivo e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seleciona o </a:t>
            </a:r>
            <a:r>
              <a:rPr lang="pt-BR" sz="1100" b="0" kern="0" dirty="0" smtClean="0">
                <a:solidFill>
                  <a:sysClr val="windowText" lastClr="000000"/>
                </a:solidFill>
              </a:rPr>
              <a:t>aluno</a:t>
            </a: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Assistente de Pesquisa.</a:t>
            </a:r>
            <a:endParaRPr kumimoji="0" lang="pt-BR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1" name="Fluxograma: Conector 60"/>
          <p:cNvSpPr/>
          <p:nvPr/>
        </p:nvSpPr>
        <p:spPr bwMode="auto">
          <a:xfrm>
            <a:off x="7596336" y="4797152"/>
            <a:ext cx="504056" cy="302955"/>
          </a:xfrm>
          <a:prstGeom prst="flowChartConnector">
            <a:avLst/>
          </a:prstGeom>
          <a:solidFill>
            <a:schemeClr val="accent3">
              <a:lumMod val="65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1" i="0" u="none" strike="noStrike" cap="none" normalizeH="0" baseline="0" dirty="0" smtClean="0">
                <a:ln>
                  <a:noFill/>
                </a:ln>
                <a:solidFill>
                  <a:srgbClr val="0F2151"/>
                </a:solidFill>
                <a:effectLst/>
                <a:latin typeface="Arial Narrow" pitchFamily="34" charset="0"/>
                <a:ea typeface="ヒラギノ角ゴ Pro W3" pitchFamily="78" charset="-128"/>
              </a:rPr>
              <a:t>FIM</a:t>
            </a:r>
          </a:p>
        </p:txBody>
      </p:sp>
      <p:sp>
        <p:nvSpPr>
          <p:cNvPr id="62" name="Divisa 61"/>
          <p:cNvSpPr/>
          <p:nvPr/>
        </p:nvSpPr>
        <p:spPr>
          <a:xfrm>
            <a:off x="3275856" y="2996952"/>
            <a:ext cx="1944216" cy="1256228"/>
          </a:xfrm>
          <a:prstGeom prst="chevron">
            <a:avLst/>
          </a:prstGeom>
          <a:solidFill>
            <a:srgbClr val="8064A2">
              <a:lumMod val="60000"/>
              <a:lumOff val="4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CaixaDeTexto 62"/>
          <p:cNvSpPr txBox="1"/>
          <p:nvPr/>
        </p:nvSpPr>
        <p:spPr>
          <a:xfrm>
            <a:off x="3275856" y="2960167"/>
            <a:ext cx="20782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Núcleo de Contas 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 Receber </a:t>
            </a:r>
            <a:r>
              <a:rPr kumimoji="0" lang="pt-BR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informa ao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     Núcleo de Carreiras a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           efetivação dos descontos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               </a:t>
            </a:r>
            <a:r>
              <a:rPr kumimoji="0" lang="pt-BR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lançados no sistema, no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          prazo de 5</a:t>
            </a:r>
            <a:r>
              <a:rPr kumimoji="0" lang="pt-BR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dias úteis,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após o envio das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   </a:t>
            </a:r>
            <a:r>
              <a:rPr kumimoji="0" lang="pt-BR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informações.</a:t>
            </a:r>
          </a:p>
        </p:txBody>
      </p:sp>
      <p:sp>
        <p:nvSpPr>
          <p:cNvPr id="56" name="CaixaDeTexto 55"/>
          <p:cNvSpPr txBox="1"/>
          <p:nvPr/>
        </p:nvSpPr>
        <p:spPr>
          <a:xfrm>
            <a:off x="251520" y="5733256"/>
            <a:ext cx="869804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u="sng" dirty="0" smtClean="0">
                <a:solidFill>
                  <a:srgbClr val="FF0000"/>
                </a:solidFill>
              </a:rPr>
              <a:t>IMPORTANTE</a:t>
            </a:r>
            <a:r>
              <a:rPr lang="pt-BR" dirty="0" smtClean="0">
                <a:solidFill>
                  <a:srgbClr val="FF0000"/>
                </a:solidFill>
              </a:rPr>
              <a:t>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100" dirty="0" smtClean="0">
                <a:solidFill>
                  <a:srgbClr val="002060"/>
                </a:solidFill>
              </a:rPr>
              <a:t>Seguir </a:t>
            </a:r>
            <a:r>
              <a:rPr lang="pt-BR" sz="1100" dirty="0">
                <a:solidFill>
                  <a:srgbClr val="002060"/>
                </a:solidFill>
              </a:rPr>
              <a:t>as etapas do processo evita atrasos e prejuízo ao aluno</a:t>
            </a:r>
            <a:r>
              <a:rPr lang="pt-BR" sz="1100" dirty="0" smtClean="0">
                <a:solidFill>
                  <a:srgbClr val="002060"/>
                </a:solidFill>
              </a:rPr>
              <a:t>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t-BR" sz="1100" dirty="0" smtClean="0">
                <a:solidFill>
                  <a:srgbClr val="002060"/>
                </a:solidFill>
              </a:rPr>
              <a:t>    Renovação dos contratos ao final de cada semestre.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100" dirty="0" smtClean="0">
                <a:solidFill>
                  <a:srgbClr val="002060"/>
                </a:solidFill>
              </a:rPr>
              <a:t>Cabe ao professor informar ao Núcleo de Carreiras a interrupção do contrato</a:t>
            </a:r>
            <a:r>
              <a:rPr lang="pt-BR" sz="11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pt-BR" sz="1100" dirty="0" smtClean="0">
                <a:solidFill>
                  <a:srgbClr val="E52505"/>
                </a:solidFill>
              </a:rPr>
              <a:t>caso aconteça antes da data prevista</a:t>
            </a:r>
            <a:r>
              <a:rPr lang="pt-BR" sz="11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100" dirty="0" smtClean="0">
                <a:solidFill>
                  <a:srgbClr val="002060"/>
                </a:solidFill>
              </a:rPr>
              <a:t>Essas atividades poderão ser registradas no currículo profissional do aluno, como participação em projetos.</a:t>
            </a:r>
          </a:p>
        </p:txBody>
      </p:sp>
      <p:sp>
        <p:nvSpPr>
          <p:cNvPr id="57" name="Divisa 56"/>
          <p:cNvSpPr/>
          <p:nvPr/>
        </p:nvSpPr>
        <p:spPr>
          <a:xfrm>
            <a:off x="4716016" y="3007418"/>
            <a:ext cx="2088232" cy="1256228"/>
          </a:xfrm>
          <a:prstGeom prst="chevron">
            <a:avLst/>
          </a:prstGeom>
          <a:solidFill>
            <a:srgbClr val="8064A2">
              <a:lumMod val="60000"/>
              <a:lumOff val="4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4788024" y="3079556"/>
            <a:ext cx="2006494" cy="1069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</a:t>
            </a:r>
            <a:r>
              <a:rPr kumimoji="0" lang="pt-BR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Caso o aluno seja bolsista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       </a:t>
            </a:r>
            <a:r>
              <a:rPr kumimoji="0" lang="pt-BR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integral e/ou parcial e tenha</a:t>
            </a:r>
            <a:r>
              <a:rPr kumimoji="0" lang="pt-BR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             </a:t>
            </a:r>
            <a:r>
              <a:rPr kumimoji="0" lang="pt-BR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que receber em depósito, o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               </a:t>
            </a:r>
            <a:r>
              <a:rPr kumimoji="0" lang="pt-BR" sz="1050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Núcleo de Contas a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kern="0" dirty="0">
                <a:solidFill>
                  <a:sysClr val="windowText" lastClr="000000"/>
                </a:solidFill>
              </a:rPr>
              <a:t> </a:t>
            </a:r>
            <a:r>
              <a:rPr lang="pt-BR" sz="1050" kern="0" dirty="0" smtClean="0">
                <a:solidFill>
                  <a:sysClr val="windowText" lastClr="000000"/>
                </a:solidFill>
              </a:rPr>
              <a:t>           </a:t>
            </a:r>
            <a:r>
              <a:rPr kumimoji="0" lang="pt-BR" sz="1050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Receber </a:t>
            </a:r>
            <a:r>
              <a:rPr kumimoji="0" lang="pt-BR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informará ao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     </a:t>
            </a:r>
            <a:r>
              <a:rPr kumimoji="0" lang="pt-BR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Núcleo de Carreiras.</a:t>
            </a:r>
            <a:endParaRPr kumimoji="0" lang="pt-BR" sz="105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9" name="Divisa 58"/>
          <p:cNvSpPr/>
          <p:nvPr/>
        </p:nvSpPr>
        <p:spPr>
          <a:xfrm>
            <a:off x="6300192" y="2996952"/>
            <a:ext cx="2520280" cy="1256228"/>
          </a:xfrm>
          <a:prstGeom prst="chevron">
            <a:avLst/>
          </a:prstGeom>
          <a:solidFill>
            <a:srgbClr val="00B050">
              <a:alpha val="5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6084168" y="2924944"/>
            <a:ext cx="28803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   O </a:t>
            </a:r>
            <a:r>
              <a:rPr kumimoji="0" lang="pt-BR" sz="105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Núcleo de Carreiras </a:t>
            </a:r>
            <a:r>
              <a:rPr kumimoji="0" lang="pt-BR" sz="105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confeccionará    </a:t>
            </a:r>
            <a:r>
              <a:rPr kumimoji="0" lang="pt-BR" sz="105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kern="0" dirty="0">
                <a:solidFill>
                  <a:sysClr val="windowText" lastClr="000000"/>
                </a:solidFill>
              </a:rPr>
              <a:t> </a:t>
            </a:r>
            <a:r>
              <a:rPr lang="pt-BR" sz="1050" kern="0" dirty="0" smtClean="0">
                <a:solidFill>
                  <a:sysClr val="windowText" lastClr="000000"/>
                </a:solidFill>
              </a:rPr>
              <a:t>            </a:t>
            </a:r>
            <a:r>
              <a:rPr kumimoji="0" lang="pt-BR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um dossiê contendo uma cópia do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                 </a:t>
            </a:r>
            <a:r>
              <a:rPr kumimoji="0" lang="pt-BR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contrato, uma cópia do e-mail do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                    </a:t>
            </a:r>
            <a:r>
              <a:rPr kumimoji="0" lang="pt-BR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Contas a Receber e uma folha de rosto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                        contendo</a:t>
            </a:r>
            <a:r>
              <a:rPr kumimoji="0" lang="pt-BR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informações para 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 smtClean="0">
                <a:solidFill>
                  <a:sysClr val="windowText" lastClr="000000"/>
                </a:solidFill>
              </a:rPr>
              <a:t>                 </a:t>
            </a:r>
            <a:r>
              <a:rPr kumimoji="0" lang="pt-BR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pagamento do aluno, e entregará ao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            Contas</a:t>
            </a:r>
            <a:r>
              <a:rPr kumimoji="0" lang="pt-BR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a Pagar até o dia 10, para o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050" b="0" kern="0" dirty="0">
                <a:solidFill>
                  <a:sysClr val="windowText" lastClr="000000"/>
                </a:solidFill>
              </a:rPr>
              <a:t> </a:t>
            </a:r>
            <a:r>
              <a:rPr lang="pt-BR" sz="1050" b="0" kern="0" dirty="0" smtClean="0">
                <a:solidFill>
                  <a:sysClr val="windowText" lastClr="000000"/>
                </a:solidFill>
              </a:rPr>
              <a:t>        </a:t>
            </a:r>
            <a:r>
              <a:rPr kumimoji="0" lang="pt-BR" sz="105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pagamento ser efetuado no dia 20.</a:t>
            </a:r>
          </a:p>
        </p:txBody>
      </p:sp>
    </p:spTree>
    <p:extLst>
      <p:ext uri="{BB962C8B-B14F-4D97-AF65-F5344CB8AC3E}">
        <p14:creationId xmlns:p14="http://schemas.microsoft.com/office/powerpoint/2010/main" val="249576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 Narrow"/>
        <a:ea typeface="ヒラギノ角ゴ Pro W3"/>
        <a:cs typeface=""/>
      </a:majorFont>
      <a:minorFont>
        <a:latin typeface="Arial Narrow"/>
        <a:ea typeface="ヒラギノ角ゴ Pro W3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39999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rgbClr val="0F2151"/>
            </a:solidFill>
            <a:effectLst/>
            <a:latin typeface="Arial Narrow" pitchFamily="34" charset="0"/>
            <a:ea typeface="ヒラギノ角ゴ Pro W3" pitchFamily="7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39999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rgbClr val="0F2151"/>
            </a:solidFill>
            <a:effectLst/>
            <a:latin typeface="Arial Narrow" pitchFamily="34" charset="0"/>
            <a:ea typeface="ヒラギノ角ゴ Pro W3" pitchFamily="7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4053</TotalTime>
  <Words>1569</Words>
  <Application>Microsoft Office PowerPoint</Application>
  <PresentationFormat>Apresentação na tela (4:3)</PresentationFormat>
  <Paragraphs>236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Blank Presentation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Ibmec São Paulo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 Ester Pires da Cruz</dc:creator>
  <cp:lastModifiedBy>Fernando Machado Alves</cp:lastModifiedBy>
  <cp:revision>364</cp:revision>
  <cp:lastPrinted>2013-01-23T12:01:28Z</cp:lastPrinted>
  <dcterms:created xsi:type="dcterms:W3CDTF">2005-12-02T15:53:50Z</dcterms:created>
  <dcterms:modified xsi:type="dcterms:W3CDTF">2013-02-08T16:45:34Z</dcterms:modified>
</cp:coreProperties>
</file>