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sldIdLst>
    <p:sldId id="269" r:id="rId2"/>
    <p:sldId id="272" r:id="rId3"/>
    <p:sldId id="271" r:id="rId4"/>
    <p:sldId id="305" r:id="rId5"/>
    <p:sldId id="274" r:id="rId6"/>
    <p:sldId id="306" r:id="rId7"/>
    <p:sldId id="308" r:id="rId8"/>
    <p:sldId id="278" r:id="rId9"/>
    <p:sldId id="307" r:id="rId10"/>
    <p:sldId id="279" r:id="rId11"/>
    <p:sldId id="280" r:id="rId12"/>
    <p:sldId id="281" r:id="rId13"/>
    <p:sldId id="356" r:id="rId14"/>
    <p:sldId id="351" r:id="rId15"/>
    <p:sldId id="338" r:id="rId16"/>
    <p:sldId id="350" r:id="rId17"/>
    <p:sldId id="30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B4D"/>
    <a:srgbClr val="D4587B"/>
    <a:srgbClr val="E088A1"/>
    <a:srgbClr val="C00026"/>
    <a:srgbClr val="FAA61A"/>
    <a:srgbClr val="AF0D11"/>
    <a:srgbClr val="F58220"/>
    <a:srgbClr val="81090C"/>
    <a:srgbClr val="C4161C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8707B-9F3E-4BB3-BC13-426E70F305E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28BF691-796B-4F56-AAA8-D4AE259A001F}">
      <dgm:prSet phldrT="[Texto]"/>
      <dgm:spPr/>
      <dgm:t>
        <a:bodyPr/>
        <a:lstStyle/>
        <a:p>
          <a:r>
            <a:rPr lang="pt-BR" dirty="0" smtClean="0"/>
            <a:t>Presidência</a:t>
          </a:r>
          <a:endParaRPr lang="pt-BR" dirty="0"/>
        </a:p>
      </dgm:t>
    </dgm:pt>
    <dgm:pt modelId="{957BACB6-44C4-49B6-8829-58F4D668A759}" type="parTrans" cxnId="{8616A08A-3E8D-4054-BA11-7AFD69F8D7E3}">
      <dgm:prSet/>
      <dgm:spPr/>
      <dgm:t>
        <a:bodyPr/>
        <a:lstStyle/>
        <a:p>
          <a:endParaRPr lang="pt-BR"/>
        </a:p>
      </dgm:t>
    </dgm:pt>
    <dgm:pt modelId="{4BB58804-E196-4A91-BFC2-E5CA6A7A37EB}" type="sibTrans" cxnId="{8616A08A-3E8D-4054-BA11-7AFD69F8D7E3}">
      <dgm:prSet/>
      <dgm:spPr/>
      <dgm:t>
        <a:bodyPr/>
        <a:lstStyle/>
        <a:p>
          <a:endParaRPr lang="pt-BR"/>
        </a:p>
      </dgm:t>
    </dgm:pt>
    <dgm:pt modelId="{EDA04D92-266F-4C7C-85D7-54496EF0A3CD}">
      <dgm:prSet phldrT="[Texto]"/>
      <dgm:spPr/>
      <dgm:t>
        <a:bodyPr/>
        <a:lstStyle/>
        <a:p>
          <a:r>
            <a:rPr lang="pt-BR" dirty="0" smtClean="0"/>
            <a:t>Diretoria de Graduação</a:t>
          </a:r>
          <a:endParaRPr lang="pt-BR" dirty="0"/>
        </a:p>
      </dgm:t>
    </dgm:pt>
    <dgm:pt modelId="{E2E6CF40-822A-434E-A627-7DD8E4F973B1}" type="parTrans" cxnId="{E40FF098-4835-4F28-803E-AAFB20E3D405}">
      <dgm:prSet/>
      <dgm:spPr/>
      <dgm:t>
        <a:bodyPr/>
        <a:lstStyle/>
        <a:p>
          <a:endParaRPr lang="pt-BR"/>
        </a:p>
      </dgm:t>
    </dgm:pt>
    <dgm:pt modelId="{B8989D81-B407-4BE4-8CEB-7621BFB7EFC0}" type="sibTrans" cxnId="{E40FF098-4835-4F28-803E-AAFB20E3D405}">
      <dgm:prSet/>
      <dgm:spPr/>
      <dgm:t>
        <a:bodyPr/>
        <a:lstStyle/>
        <a:p>
          <a:endParaRPr lang="pt-BR"/>
        </a:p>
      </dgm:t>
    </dgm:pt>
    <dgm:pt modelId="{0370FCCD-860D-4C36-811A-74D167A841C1}">
      <dgm:prSet phldrT="[Texto]"/>
      <dgm:spPr/>
      <dgm:t>
        <a:bodyPr/>
        <a:lstStyle/>
        <a:p>
          <a:r>
            <a:rPr lang="pt-BR" dirty="0" smtClean="0"/>
            <a:t>Diretoria de Pós-graduação Lato Sensu</a:t>
          </a:r>
          <a:endParaRPr lang="pt-BR" dirty="0"/>
        </a:p>
      </dgm:t>
    </dgm:pt>
    <dgm:pt modelId="{9FF6B0DD-D161-47F4-8F11-8EC437652DEF}" type="parTrans" cxnId="{2012FADD-BF2A-424F-819E-6EFC4FB08FAC}">
      <dgm:prSet/>
      <dgm:spPr/>
      <dgm:t>
        <a:bodyPr/>
        <a:lstStyle/>
        <a:p>
          <a:endParaRPr lang="pt-BR"/>
        </a:p>
      </dgm:t>
    </dgm:pt>
    <dgm:pt modelId="{28D925D2-70B6-482F-8240-6949B60A5649}" type="sibTrans" cxnId="{2012FADD-BF2A-424F-819E-6EFC4FB08FAC}">
      <dgm:prSet/>
      <dgm:spPr/>
      <dgm:t>
        <a:bodyPr/>
        <a:lstStyle/>
        <a:p>
          <a:endParaRPr lang="pt-BR"/>
        </a:p>
      </dgm:t>
    </dgm:pt>
    <dgm:pt modelId="{7D2712FE-3261-43AA-B8CC-8AC29FF00E7C}">
      <dgm:prSet phldrT="[Texto]"/>
      <dgm:spPr/>
      <dgm:t>
        <a:bodyPr/>
        <a:lstStyle/>
        <a:p>
          <a:r>
            <a:rPr lang="pt-BR" dirty="0" smtClean="0"/>
            <a:t>Diretoria de Pós-graduação Stricto Sensu</a:t>
          </a:r>
          <a:endParaRPr lang="pt-BR" dirty="0"/>
        </a:p>
      </dgm:t>
    </dgm:pt>
    <dgm:pt modelId="{7F162F27-E95B-4D03-941C-23EF2ACA262B}" type="parTrans" cxnId="{842B9B6B-8B50-4EA3-80D2-D1338E943F8D}">
      <dgm:prSet/>
      <dgm:spPr/>
      <dgm:t>
        <a:bodyPr/>
        <a:lstStyle/>
        <a:p>
          <a:endParaRPr lang="pt-BR"/>
        </a:p>
      </dgm:t>
    </dgm:pt>
    <dgm:pt modelId="{953A2707-6509-4B00-9477-98A099DDAFF9}" type="sibTrans" cxnId="{842B9B6B-8B50-4EA3-80D2-D1338E943F8D}">
      <dgm:prSet/>
      <dgm:spPr/>
      <dgm:t>
        <a:bodyPr/>
        <a:lstStyle/>
        <a:p>
          <a:endParaRPr lang="pt-BR"/>
        </a:p>
      </dgm:t>
    </dgm:pt>
    <dgm:pt modelId="{F2299805-666C-484D-825C-3FD22255525F}">
      <dgm:prSet phldrT="[Texto]"/>
      <dgm:spPr/>
      <dgm:t>
        <a:bodyPr/>
        <a:lstStyle/>
        <a:p>
          <a:r>
            <a:rPr lang="pt-BR" dirty="0" smtClean="0"/>
            <a:t>Diretoria de Novos Projetos Acadêmicos</a:t>
          </a:r>
          <a:endParaRPr lang="pt-BR" dirty="0"/>
        </a:p>
      </dgm:t>
    </dgm:pt>
    <dgm:pt modelId="{CC2EA8EF-93EE-4DFC-AC5D-B6780DD0EA89}" type="parTrans" cxnId="{EF45A2AF-F37E-44A1-BE73-0153652B08C9}">
      <dgm:prSet/>
      <dgm:spPr/>
      <dgm:t>
        <a:bodyPr/>
        <a:lstStyle/>
        <a:p>
          <a:endParaRPr lang="pt-BR"/>
        </a:p>
      </dgm:t>
    </dgm:pt>
    <dgm:pt modelId="{26B0E488-91DE-4E2F-8703-6386A7D72E18}" type="sibTrans" cxnId="{EF45A2AF-F37E-44A1-BE73-0153652B08C9}">
      <dgm:prSet/>
      <dgm:spPr/>
      <dgm:t>
        <a:bodyPr/>
        <a:lstStyle/>
        <a:p>
          <a:endParaRPr lang="pt-BR"/>
        </a:p>
      </dgm:t>
    </dgm:pt>
    <dgm:pt modelId="{D24D1F5A-3E5B-405B-BA4E-80FA481779BB}">
      <dgm:prSet phldrT="[Texto]"/>
      <dgm:spPr/>
      <dgm:t>
        <a:bodyPr/>
        <a:lstStyle/>
        <a:p>
          <a:r>
            <a:rPr lang="pt-BR" dirty="0" smtClean="0"/>
            <a:t>Diretoria de Educação Executiva</a:t>
          </a:r>
          <a:endParaRPr lang="pt-BR" dirty="0"/>
        </a:p>
      </dgm:t>
    </dgm:pt>
    <dgm:pt modelId="{DD71D157-E1C4-406A-AAE0-3B7745FEF4E9}" type="parTrans" cxnId="{DFEAD601-3B6D-4B97-AC74-1AEDD49F29B1}">
      <dgm:prSet/>
      <dgm:spPr/>
      <dgm:t>
        <a:bodyPr/>
        <a:lstStyle/>
        <a:p>
          <a:endParaRPr lang="pt-BR"/>
        </a:p>
      </dgm:t>
    </dgm:pt>
    <dgm:pt modelId="{296B60D9-7486-4845-8500-10BFA00B14E8}" type="sibTrans" cxnId="{DFEAD601-3B6D-4B97-AC74-1AEDD49F29B1}">
      <dgm:prSet/>
      <dgm:spPr/>
      <dgm:t>
        <a:bodyPr/>
        <a:lstStyle/>
        <a:p>
          <a:endParaRPr lang="pt-BR"/>
        </a:p>
      </dgm:t>
    </dgm:pt>
    <dgm:pt modelId="{3DEB319A-37DC-452D-990A-615D472E949C}">
      <dgm:prSet phldrT="[Texto]"/>
      <dgm:spPr/>
      <dgm:t>
        <a:bodyPr/>
        <a:lstStyle/>
        <a:p>
          <a:r>
            <a:rPr lang="pt-BR" dirty="0" smtClean="0"/>
            <a:t>Inteligência de Negócios</a:t>
          </a:r>
          <a:endParaRPr lang="pt-BR" dirty="0"/>
        </a:p>
      </dgm:t>
    </dgm:pt>
    <dgm:pt modelId="{48759045-ADA1-4688-9D17-84D0D6D17B7A}" type="parTrans" cxnId="{BFEB6A13-8634-4BD3-9F43-67F736403454}">
      <dgm:prSet/>
      <dgm:spPr/>
      <dgm:t>
        <a:bodyPr/>
        <a:lstStyle/>
        <a:p>
          <a:endParaRPr lang="pt-BR"/>
        </a:p>
      </dgm:t>
    </dgm:pt>
    <dgm:pt modelId="{8EF47D5F-4200-4EFA-B9AE-3B671A807BE9}" type="sibTrans" cxnId="{BFEB6A13-8634-4BD3-9F43-67F736403454}">
      <dgm:prSet/>
      <dgm:spPr/>
      <dgm:t>
        <a:bodyPr/>
        <a:lstStyle/>
        <a:p>
          <a:endParaRPr lang="pt-BR"/>
        </a:p>
      </dgm:t>
    </dgm:pt>
    <dgm:pt modelId="{3D8CA2B8-3967-43EF-AD8F-54C64F69009D}" type="pres">
      <dgm:prSet presAssocID="{0508707B-9F3E-4BB3-BC13-426E70F30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2AC4BE4-D776-4AD8-8240-123512B295D1}" type="pres">
      <dgm:prSet presAssocID="{228BF691-796B-4F56-AAA8-D4AE259A001F}" presName="hierRoot1" presStyleCnt="0"/>
      <dgm:spPr/>
    </dgm:pt>
    <dgm:pt modelId="{9041FEF7-FFC3-4F5A-B7B2-7DB6151A527E}" type="pres">
      <dgm:prSet presAssocID="{228BF691-796B-4F56-AAA8-D4AE259A001F}" presName="composite" presStyleCnt="0"/>
      <dgm:spPr/>
    </dgm:pt>
    <dgm:pt modelId="{2E46D673-2885-462A-9A6F-B846EE43BD6C}" type="pres">
      <dgm:prSet presAssocID="{228BF691-796B-4F56-AAA8-D4AE259A001F}" presName="background" presStyleLbl="node0" presStyleIdx="0" presStyleCnt="2"/>
      <dgm:spPr>
        <a:solidFill>
          <a:srgbClr val="C00000"/>
        </a:solidFill>
      </dgm:spPr>
    </dgm:pt>
    <dgm:pt modelId="{96B45F44-E8AF-4C5A-B251-9650BD3AEC3A}" type="pres">
      <dgm:prSet presAssocID="{228BF691-796B-4F56-AAA8-D4AE259A001F}" presName="text" presStyleLbl="fgAcc0" presStyleIdx="0" presStyleCnt="2" custLinFactNeighborX="0" custLinFactNeighborY="-857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6360AB-3EA6-4448-841D-36DBFD1139E8}" type="pres">
      <dgm:prSet presAssocID="{228BF691-796B-4F56-AAA8-D4AE259A001F}" presName="hierChild2" presStyleCnt="0"/>
      <dgm:spPr/>
    </dgm:pt>
    <dgm:pt modelId="{2409E214-275A-44CB-AF97-A0C5D3454A66}" type="pres">
      <dgm:prSet presAssocID="{E2E6CF40-822A-434E-A627-7DD8E4F973B1}" presName="Name10" presStyleLbl="parChTrans1D2" presStyleIdx="0" presStyleCnt="5"/>
      <dgm:spPr/>
      <dgm:t>
        <a:bodyPr/>
        <a:lstStyle/>
        <a:p>
          <a:endParaRPr lang="pt-BR"/>
        </a:p>
      </dgm:t>
    </dgm:pt>
    <dgm:pt modelId="{BF8FD821-41D4-4CE7-BD3C-B4639EC9944D}" type="pres">
      <dgm:prSet presAssocID="{EDA04D92-266F-4C7C-85D7-54496EF0A3CD}" presName="hierRoot2" presStyleCnt="0"/>
      <dgm:spPr/>
    </dgm:pt>
    <dgm:pt modelId="{A65B6A33-504D-42A4-85BC-E7D0FDACDE40}" type="pres">
      <dgm:prSet presAssocID="{EDA04D92-266F-4C7C-85D7-54496EF0A3CD}" presName="composite2" presStyleCnt="0"/>
      <dgm:spPr/>
    </dgm:pt>
    <dgm:pt modelId="{76D61DA8-0A78-47AC-A9CC-39450FC7C4EC}" type="pres">
      <dgm:prSet presAssocID="{EDA04D92-266F-4C7C-85D7-54496EF0A3CD}" presName="background2" presStyleLbl="node2" presStyleIdx="0" presStyleCnt="5"/>
      <dgm:spPr>
        <a:solidFill>
          <a:srgbClr val="C00000"/>
        </a:solidFill>
      </dgm:spPr>
    </dgm:pt>
    <dgm:pt modelId="{0F6D935B-830C-4A8C-809E-C4BEFF96366D}" type="pres">
      <dgm:prSet presAssocID="{EDA04D92-266F-4C7C-85D7-54496EF0A3CD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FD8491-E7DD-4FF6-A84B-4F35F9EBC91E}" type="pres">
      <dgm:prSet presAssocID="{EDA04D92-266F-4C7C-85D7-54496EF0A3CD}" presName="hierChild3" presStyleCnt="0"/>
      <dgm:spPr/>
    </dgm:pt>
    <dgm:pt modelId="{D7F0F716-AC53-4103-9B46-094D9EBD21C2}" type="pres">
      <dgm:prSet presAssocID="{9FF6B0DD-D161-47F4-8F11-8EC437652DEF}" presName="Name10" presStyleLbl="parChTrans1D2" presStyleIdx="1" presStyleCnt="5"/>
      <dgm:spPr/>
      <dgm:t>
        <a:bodyPr/>
        <a:lstStyle/>
        <a:p>
          <a:endParaRPr lang="pt-BR"/>
        </a:p>
      </dgm:t>
    </dgm:pt>
    <dgm:pt modelId="{6A6A17C6-B246-4301-8AAB-B9DC4D2AF78A}" type="pres">
      <dgm:prSet presAssocID="{0370FCCD-860D-4C36-811A-74D167A841C1}" presName="hierRoot2" presStyleCnt="0"/>
      <dgm:spPr/>
    </dgm:pt>
    <dgm:pt modelId="{0BFCBA48-7C93-4614-8E8E-C0DB6E87A2EB}" type="pres">
      <dgm:prSet presAssocID="{0370FCCD-860D-4C36-811A-74D167A841C1}" presName="composite2" presStyleCnt="0"/>
      <dgm:spPr/>
    </dgm:pt>
    <dgm:pt modelId="{D16D2BA2-37CB-4013-B474-E249B06D6291}" type="pres">
      <dgm:prSet presAssocID="{0370FCCD-860D-4C36-811A-74D167A841C1}" presName="background2" presStyleLbl="node2" presStyleIdx="1" presStyleCnt="5"/>
      <dgm:spPr>
        <a:solidFill>
          <a:srgbClr val="C00000"/>
        </a:solidFill>
      </dgm:spPr>
    </dgm:pt>
    <dgm:pt modelId="{FE8E4FB0-00AD-4167-8608-211DCCD20DC0}" type="pres">
      <dgm:prSet presAssocID="{0370FCCD-860D-4C36-811A-74D167A841C1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D6DE68-460F-42AB-AF57-BC4B38496E08}" type="pres">
      <dgm:prSet presAssocID="{0370FCCD-860D-4C36-811A-74D167A841C1}" presName="hierChild3" presStyleCnt="0"/>
      <dgm:spPr/>
    </dgm:pt>
    <dgm:pt modelId="{37027D26-DE08-40BB-95C0-A2B2FECA74CD}" type="pres">
      <dgm:prSet presAssocID="{7F162F27-E95B-4D03-941C-23EF2ACA262B}" presName="Name10" presStyleLbl="parChTrans1D2" presStyleIdx="2" presStyleCnt="5"/>
      <dgm:spPr/>
      <dgm:t>
        <a:bodyPr/>
        <a:lstStyle/>
        <a:p>
          <a:endParaRPr lang="pt-BR"/>
        </a:p>
      </dgm:t>
    </dgm:pt>
    <dgm:pt modelId="{F11835F7-7AD3-42B8-AEFE-90CA5A9A7FDA}" type="pres">
      <dgm:prSet presAssocID="{7D2712FE-3261-43AA-B8CC-8AC29FF00E7C}" presName="hierRoot2" presStyleCnt="0"/>
      <dgm:spPr/>
    </dgm:pt>
    <dgm:pt modelId="{0C749881-0909-4707-83E9-C916F9308834}" type="pres">
      <dgm:prSet presAssocID="{7D2712FE-3261-43AA-B8CC-8AC29FF00E7C}" presName="composite2" presStyleCnt="0"/>
      <dgm:spPr/>
    </dgm:pt>
    <dgm:pt modelId="{F98C646D-1189-4C21-AEC1-02EF5E844F61}" type="pres">
      <dgm:prSet presAssocID="{7D2712FE-3261-43AA-B8CC-8AC29FF00E7C}" presName="background2" presStyleLbl="node2" presStyleIdx="2" presStyleCnt="5"/>
      <dgm:spPr>
        <a:solidFill>
          <a:srgbClr val="C00000"/>
        </a:solidFill>
      </dgm:spPr>
    </dgm:pt>
    <dgm:pt modelId="{F48CD01A-825B-4BEB-955F-59835EFA284C}" type="pres">
      <dgm:prSet presAssocID="{7D2712FE-3261-43AA-B8CC-8AC29FF00E7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6BDD66-CC06-4257-8E08-022AC54AFE3C}" type="pres">
      <dgm:prSet presAssocID="{7D2712FE-3261-43AA-B8CC-8AC29FF00E7C}" presName="hierChild3" presStyleCnt="0"/>
      <dgm:spPr/>
    </dgm:pt>
    <dgm:pt modelId="{AE3DDAF6-6EC6-429E-9CBB-2C758C0E720C}" type="pres">
      <dgm:prSet presAssocID="{CC2EA8EF-93EE-4DFC-AC5D-B6780DD0EA89}" presName="Name10" presStyleLbl="parChTrans1D2" presStyleIdx="3" presStyleCnt="5"/>
      <dgm:spPr/>
      <dgm:t>
        <a:bodyPr/>
        <a:lstStyle/>
        <a:p>
          <a:endParaRPr lang="pt-BR"/>
        </a:p>
      </dgm:t>
    </dgm:pt>
    <dgm:pt modelId="{FB175AFA-5695-434B-A2B8-A90EBD81BA26}" type="pres">
      <dgm:prSet presAssocID="{F2299805-666C-484D-825C-3FD22255525F}" presName="hierRoot2" presStyleCnt="0"/>
      <dgm:spPr/>
    </dgm:pt>
    <dgm:pt modelId="{15E2DB3A-18D2-4118-9850-D40BCAA48BC0}" type="pres">
      <dgm:prSet presAssocID="{F2299805-666C-484D-825C-3FD22255525F}" presName="composite2" presStyleCnt="0"/>
      <dgm:spPr/>
    </dgm:pt>
    <dgm:pt modelId="{58725886-2062-45CA-8329-336B5B2EF540}" type="pres">
      <dgm:prSet presAssocID="{F2299805-666C-484D-825C-3FD22255525F}" presName="background2" presStyleLbl="node2" presStyleIdx="3" presStyleCnt="5"/>
      <dgm:spPr>
        <a:solidFill>
          <a:srgbClr val="C00000"/>
        </a:solidFill>
      </dgm:spPr>
    </dgm:pt>
    <dgm:pt modelId="{C33A35DD-3C0A-43DB-93A6-3F617640B761}" type="pres">
      <dgm:prSet presAssocID="{F2299805-666C-484D-825C-3FD22255525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72CB58-F489-46B1-AEB1-85D751B3AD43}" type="pres">
      <dgm:prSet presAssocID="{F2299805-666C-484D-825C-3FD22255525F}" presName="hierChild3" presStyleCnt="0"/>
      <dgm:spPr/>
    </dgm:pt>
    <dgm:pt modelId="{4CBC262B-CC75-4C99-BA04-FCBCBF7DD1EB}" type="pres">
      <dgm:prSet presAssocID="{DD71D157-E1C4-406A-AAE0-3B7745FEF4E9}" presName="Name10" presStyleLbl="parChTrans1D2" presStyleIdx="4" presStyleCnt="5"/>
      <dgm:spPr/>
      <dgm:t>
        <a:bodyPr/>
        <a:lstStyle/>
        <a:p>
          <a:endParaRPr lang="pt-BR"/>
        </a:p>
      </dgm:t>
    </dgm:pt>
    <dgm:pt modelId="{F329C5A9-7ED6-40F4-A078-D9BAD8901A32}" type="pres">
      <dgm:prSet presAssocID="{D24D1F5A-3E5B-405B-BA4E-80FA481779BB}" presName="hierRoot2" presStyleCnt="0"/>
      <dgm:spPr/>
    </dgm:pt>
    <dgm:pt modelId="{890D8988-0C18-496A-B035-65658377644F}" type="pres">
      <dgm:prSet presAssocID="{D24D1F5A-3E5B-405B-BA4E-80FA481779BB}" presName="composite2" presStyleCnt="0"/>
      <dgm:spPr/>
    </dgm:pt>
    <dgm:pt modelId="{50360F15-C9D5-46AD-A9F7-81BF1299CFFE}" type="pres">
      <dgm:prSet presAssocID="{D24D1F5A-3E5B-405B-BA4E-80FA481779BB}" presName="background2" presStyleLbl="node2" presStyleIdx="4" presStyleCnt="5"/>
      <dgm:spPr>
        <a:solidFill>
          <a:srgbClr val="C00000"/>
        </a:solidFill>
      </dgm:spPr>
    </dgm:pt>
    <dgm:pt modelId="{1F3C90C4-7E9B-4194-8DFF-20FF6852B19F}" type="pres">
      <dgm:prSet presAssocID="{D24D1F5A-3E5B-405B-BA4E-80FA481779B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4E10FD-86C4-4DBE-9672-1A31E0226760}" type="pres">
      <dgm:prSet presAssocID="{D24D1F5A-3E5B-405B-BA4E-80FA481779BB}" presName="hierChild3" presStyleCnt="0"/>
      <dgm:spPr/>
    </dgm:pt>
    <dgm:pt modelId="{973BA320-D682-48E6-A2D6-004E3DC11391}" type="pres">
      <dgm:prSet presAssocID="{3DEB319A-37DC-452D-990A-615D472E949C}" presName="hierRoot1" presStyleCnt="0"/>
      <dgm:spPr/>
    </dgm:pt>
    <dgm:pt modelId="{ECD5D7C8-B03F-4D74-93A3-2645A4F98D1A}" type="pres">
      <dgm:prSet presAssocID="{3DEB319A-37DC-452D-990A-615D472E949C}" presName="composite" presStyleCnt="0"/>
      <dgm:spPr/>
    </dgm:pt>
    <dgm:pt modelId="{8EFF32D0-81FB-4514-9222-FAA8D4A54E68}" type="pres">
      <dgm:prSet presAssocID="{3DEB319A-37DC-452D-990A-615D472E949C}" presName="background" presStyleLbl="node0" presStyleIdx="1" presStyleCnt="2"/>
      <dgm:spPr>
        <a:solidFill>
          <a:srgbClr val="C00000"/>
        </a:solidFill>
      </dgm:spPr>
    </dgm:pt>
    <dgm:pt modelId="{F8C04B51-87EB-4A35-B175-430ED70803CB}" type="pres">
      <dgm:prSet presAssocID="{3DEB319A-37DC-452D-990A-615D472E949C}" presName="text" presStyleLbl="fgAcc0" presStyleIdx="1" presStyleCnt="2" custLinFactNeighborX="15977" custLinFactNeighborY="-541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BE847D-4D62-48BF-84AF-697BC0081E9D}" type="pres">
      <dgm:prSet presAssocID="{3DEB319A-37DC-452D-990A-615D472E949C}" presName="hierChild2" presStyleCnt="0"/>
      <dgm:spPr/>
    </dgm:pt>
  </dgm:ptLst>
  <dgm:cxnLst>
    <dgm:cxn modelId="{842B9B6B-8B50-4EA3-80D2-D1338E943F8D}" srcId="{228BF691-796B-4F56-AAA8-D4AE259A001F}" destId="{7D2712FE-3261-43AA-B8CC-8AC29FF00E7C}" srcOrd="2" destOrd="0" parTransId="{7F162F27-E95B-4D03-941C-23EF2ACA262B}" sibTransId="{953A2707-6509-4B00-9477-98A099DDAFF9}"/>
    <dgm:cxn modelId="{9ADE0D8F-7095-4639-8BA7-64C322B69F76}" type="presOf" srcId="{9FF6B0DD-D161-47F4-8F11-8EC437652DEF}" destId="{D7F0F716-AC53-4103-9B46-094D9EBD21C2}" srcOrd="0" destOrd="0" presId="urn:microsoft.com/office/officeart/2005/8/layout/hierarchy1"/>
    <dgm:cxn modelId="{0FD961D9-7AA0-48E0-9A0F-51FE9763C386}" type="presOf" srcId="{E2E6CF40-822A-434E-A627-7DD8E4F973B1}" destId="{2409E214-275A-44CB-AF97-A0C5D3454A66}" srcOrd="0" destOrd="0" presId="urn:microsoft.com/office/officeart/2005/8/layout/hierarchy1"/>
    <dgm:cxn modelId="{8616A08A-3E8D-4054-BA11-7AFD69F8D7E3}" srcId="{0508707B-9F3E-4BB3-BC13-426E70F305E3}" destId="{228BF691-796B-4F56-AAA8-D4AE259A001F}" srcOrd="0" destOrd="0" parTransId="{957BACB6-44C4-49B6-8829-58F4D668A759}" sibTransId="{4BB58804-E196-4A91-BFC2-E5CA6A7A37EB}"/>
    <dgm:cxn modelId="{1F1A548B-8512-44F9-8F25-27868752153C}" type="presOf" srcId="{DD71D157-E1C4-406A-AAE0-3B7745FEF4E9}" destId="{4CBC262B-CC75-4C99-BA04-FCBCBF7DD1EB}" srcOrd="0" destOrd="0" presId="urn:microsoft.com/office/officeart/2005/8/layout/hierarchy1"/>
    <dgm:cxn modelId="{71075861-CCF1-4E24-8B1F-2841F4F0671E}" type="presOf" srcId="{0508707B-9F3E-4BB3-BC13-426E70F305E3}" destId="{3D8CA2B8-3967-43EF-AD8F-54C64F69009D}" srcOrd="0" destOrd="0" presId="urn:microsoft.com/office/officeart/2005/8/layout/hierarchy1"/>
    <dgm:cxn modelId="{4D9AE820-5692-4F1A-9D76-5C20CBFC7695}" type="presOf" srcId="{EDA04D92-266F-4C7C-85D7-54496EF0A3CD}" destId="{0F6D935B-830C-4A8C-809E-C4BEFF96366D}" srcOrd="0" destOrd="0" presId="urn:microsoft.com/office/officeart/2005/8/layout/hierarchy1"/>
    <dgm:cxn modelId="{E40FF098-4835-4F28-803E-AAFB20E3D405}" srcId="{228BF691-796B-4F56-AAA8-D4AE259A001F}" destId="{EDA04D92-266F-4C7C-85D7-54496EF0A3CD}" srcOrd="0" destOrd="0" parTransId="{E2E6CF40-822A-434E-A627-7DD8E4F973B1}" sibTransId="{B8989D81-B407-4BE4-8CEB-7621BFB7EFC0}"/>
    <dgm:cxn modelId="{2012FADD-BF2A-424F-819E-6EFC4FB08FAC}" srcId="{228BF691-796B-4F56-AAA8-D4AE259A001F}" destId="{0370FCCD-860D-4C36-811A-74D167A841C1}" srcOrd="1" destOrd="0" parTransId="{9FF6B0DD-D161-47F4-8F11-8EC437652DEF}" sibTransId="{28D925D2-70B6-482F-8240-6949B60A5649}"/>
    <dgm:cxn modelId="{BFEB6A13-8634-4BD3-9F43-67F736403454}" srcId="{0508707B-9F3E-4BB3-BC13-426E70F305E3}" destId="{3DEB319A-37DC-452D-990A-615D472E949C}" srcOrd="1" destOrd="0" parTransId="{48759045-ADA1-4688-9D17-84D0D6D17B7A}" sibTransId="{8EF47D5F-4200-4EFA-B9AE-3B671A807BE9}"/>
    <dgm:cxn modelId="{56B1512D-4401-4172-8559-1D0F097F383C}" type="presOf" srcId="{7F162F27-E95B-4D03-941C-23EF2ACA262B}" destId="{37027D26-DE08-40BB-95C0-A2B2FECA74CD}" srcOrd="0" destOrd="0" presId="urn:microsoft.com/office/officeart/2005/8/layout/hierarchy1"/>
    <dgm:cxn modelId="{A121B922-5382-4E14-BD7D-1DD16EA30FE0}" type="presOf" srcId="{3DEB319A-37DC-452D-990A-615D472E949C}" destId="{F8C04B51-87EB-4A35-B175-430ED70803CB}" srcOrd="0" destOrd="0" presId="urn:microsoft.com/office/officeart/2005/8/layout/hierarchy1"/>
    <dgm:cxn modelId="{E2C2390D-B0ED-432E-AEC5-60110D1C61F2}" type="presOf" srcId="{D24D1F5A-3E5B-405B-BA4E-80FA481779BB}" destId="{1F3C90C4-7E9B-4194-8DFF-20FF6852B19F}" srcOrd="0" destOrd="0" presId="urn:microsoft.com/office/officeart/2005/8/layout/hierarchy1"/>
    <dgm:cxn modelId="{57221DF8-A247-48DB-AEE1-BC71F1E668DE}" type="presOf" srcId="{7D2712FE-3261-43AA-B8CC-8AC29FF00E7C}" destId="{F48CD01A-825B-4BEB-955F-59835EFA284C}" srcOrd="0" destOrd="0" presId="urn:microsoft.com/office/officeart/2005/8/layout/hierarchy1"/>
    <dgm:cxn modelId="{9F8993CF-B7CB-471E-AA48-86378D0CE344}" type="presOf" srcId="{CC2EA8EF-93EE-4DFC-AC5D-B6780DD0EA89}" destId="{AE3DDAF6-6EC6-429E-9CBB-2C758C0E720C}" srcOrd="0" destOrd="0" presId="urn:microsoft.com/office/officeart/2005/8/layout/hierarchy1"/>
    <dgm:cxn modelId="{75C857D1-6D55-4998-B587-0AEF37D5D79C}" type="presOf" srcId="{228BF691-796B-4F56-AAA8-D4AE259A001F}" destId="{96B45F44-E8AF-4C5A-B251-9650BD3AEC3A}" srcOrd="0" destOrd="0" presId="urn:microsoft.com/office/officeart/2005/8/layout/hierarchy1"/>
    <dgm:cxn modelId="{DFEAD601-3B6D-4B97-AC74-1AEDD49F29B1}" srcId="{228BF691-796B-4F56-AAA8-D4AE259A001F}" destId="{D24D1F5A-3E5B-405B-BA4E-80FA481779BB}" srcOrd="4" destOrd="0" parTransId="{DD71D157-E1C4-406A-AAE0-3B7745FEF4E9}" sibTransId="{296B60D9-7486-4845-8500-10BFA00B14E8}"/>
    <dgm:cxn modelId="{4C506EB9-8016-4643-BE08-9FB08581CFE4}" type="presOf" srcId="{0370FCCD-860D-4C36-811A-74D167A841C1}" destId="{FE8E4FB0-00AD-4167-8608-211DCCD20DC0}" srcOrd="0" destOrd="0" presId="urn:microsoft.com/office/officeart/2005/8/layout/hierarchy1"/>
    <dgm:cxn modelId="{EF45A2AF-F37E-44A1-BE73-0153652B08C9}" srcId="{228BF691-796B-4F56-AAA8-D4AE259A001F}" destId="{F2299805-666C-484D-825C-3FD22255525F}" srcOrd="3" destOrd="0" parTransId="{CC2EA8EF-93EE-4DFC-AC5D-B6780DD0EA89}" sibTransId="{26B0E488-91DE-4E2F-8703-6386A7D72E18}"/>
    <dgm:cxn modelId="{5607C621-EFB6-4396-880B-CDC1B20FF5A2}" type="presOf" srcId="{F2299805-666C-484D-825C-3FD22255525F}" destId="{C33A35DD-3C0A-43DB-93A6-3F617640B761}" srcOrd="0" destOrd="0" presId="urn:microsoft.com/office/officeart/2005/8/layout/hierarchy1"/>
    <dgm:cxn modelId="{510948A4-4685-4CE2-82C6-9B8210EBD6C2}" type="presParOf" srcId="{3D8CA2B8-3967-43EF-AD8F-54C64F69009D}" destId="{12AC4BE4-D776-4AD8-8240-123512B295D1}" srcOrd="0" destOrd="0" presId="urn:microsoft.com/office/officeart/2005/8/layout/hierarchy1"/>
    <dgm:cxn modelId="{EEEB0923-CD3A-4CB4-88EF-CAFA19DC65B8}" type="presParOf" srcId="{12AC4BE4-D776-4AD8-8240-123512B295D1}" destId="{9041FEF7-FFC3-4F5A-B7B2-7DB6151A527E}" srcOrd="0" destOrd="0" presId="urn:microsoft.com/office/officeart/2005/8/layout/hierarchy1"/>
    <dgm:cxn modelId="{065F664D-0520-4B43-B73B-FC634113979A}" type="presParOf" srcId="{9041FEF7-FFC3-4F5A-B7B2-7DB6151A527E}" destId="{2E46D673-2885-462A-9A6F-B846EE43BD6C}" srcOrd="0" destOrd="0" presId="urn:microsoft.com/office/officeart/2005/8/layout/hierarchy1"/>
    <dgm:cxn modelId="{205FECB8-03B9-46AE-AB50-2D69C60B91F1}" type="presParOf" srcId="{9041FEF7-FFC3-4F5A-B7B2-7DB6151A527E}" destId="{96B45F44-E8AF-4C5A-B251-9650BD3AEC3A}" srcOrd="1" destOrd="0" presId="urn:microsoft.com/office/officeart/2005/8/layout/hierarchy1"/>
    <dgm:cxn modelId="{763CC246-31DC-4578-872A-E3ABE39A07AA}" type="presParOf" srcId="{12AC4BE4-D776-4AD8-8240-123512B295D1}" destId="{1B6360AB-3EA6-4448-841D-36DBFD1139E8}" srcOrd="1" destOrd="0" presId="urn:microsoft.com/office/officeart/2005/8/layout/hierarchy1"/>
    <dgm:cxn modelId="{4C5E7BED-8C81-4F9A-9540-AB570AFC8A9E}" type="presParOf" srcId="{1B6360AB-3EA6-4448-841D-36DBFD1139E8}" destId="{2409E214-275A-44CB-AF97-A0C5D3454A66}" srcOrd="0" destOrd="0" presId="urn:microsoft.com/office/officeart/2005/8/layout/hierarchy1"/>
    <dgm:cxn modelId="{7BBC8F5C-12CA-4F81-8C17-076E6F1C2EEB}" type="presParOf" srcId="{1B6360AB-3EA6-4448-841D-36DBFD1139E8}" destId="{BF8FD821-41D4-4CE7-BD3C-B4639EC9944D}" srcOrd="1" destOrd="0" presId="urn:microsoft.com/office/officeart/2005/8/layout/hierarchy1"/>
    <dgm:cxn modelId="{E01F728C-D7D7-43F3-A8E2-9B2CE339D54C}" type="presParOf" srcId="{BF8FD821-41D4-4CE7-BD3C-B4639EC9944D}" destId="{A65B6A33-504D-42A4-85BC-E7D0FDACDE40}" srcOrd="0" destOrd="0" presId="urn:microsoft.com/office/officeart/2005/8/layout/hierarchy1"/>
    <dgm:cxn modelId="{81726BCB-EC62-4221-A156-924C49932DD6}" type="presParOf" srcId="{A65B6A33-504D-42A4-85BC-E7D0FDACDE40}" destId="{76D61DA8-0A78-47AC-A9CC-39450FC7C4EC}" srcOrd="0" destOrd="0" presId="urn:microsoft.com/office/officeart/2005/8/layout/hierarchy1"/>
    <dgm:cxn modelId="{201313F8-F173-48C1-8BFC-9F51B26AC240}" type="presParOf" srcId="{A65B6A33-504D-42A4-85BC-E7D0FDACDE40}" destId="{0F6D935B-830C-4A8C-809E-C4BEFF96366D}" srcOrd="1" destOrd="0" presId="urn:microsoft.com/office/officeart/2005/8/layout/hierarchy1"/>
    <dgm:cxn modelId="{CDDBA29E-1BD8-46B1-83BF-08276FCA1DE2}" type="presParOf" srcId="{BF8FD821-41D4-4CE7-BD3C-B4639EC9944D}" destId="{75FD8491-E7DD-4FF6-A84B-4F35F9EBC91E}" srcOrd="1" destOrd="0" presId="urn:microsoft.com/office/officeart/2005/8/layout/hierarchy1"/>
    <dgm:cxn modelId="{7473B2DD-EC91-4B5D-92C2-0085BF691A0C}" type="presParOf" srcId="{1B6360AB-3EA6-4448-841D-36DBFD1139E8}" destId="{D7F0F716-AC53-4103-9B46-094D9EBD21C2}" srcOrd="2" destOrd="0" presId="urn:microsoft.com/office/officeart/2005/8/layout/hierarchy1"/>
    <dgm:cxn modelId="{1428199A-9063-4EDC-842E-0B03B54BF325}" type="presParOf" srcId="{1B6360AB-3EA6-4448-841D-36DBFD1139E8}" destId="{6A6A17C6-B246-4301-8AAB-B9DC4D2AF78A}" srcOrd="3" destOrd="0" presId="urn:microsoft.com/office/officeart/2005/8/layout/hierarchy1"/>
    <dgm:cxn modelId="{C1DA2017-FC83-4205-92DA-A0CFEEC966A1}" type="presParOf" srcId="{6A6A17C6-B246-4301-8AAB-B9DC4D2AF78A}" destId="{0BFCBA48-7C93-4614-8E8E-C0DB6E87A2EB}" srcOrd="0" destOrd="0" presId="urn:microsoft.com/office/officeart/2005/8/layout/hierarchy1"/>
    <dgm:cxn modelId="{10BEFA37-749A-4947-A9ED-8D0DFA322A29}" type="presParOf" srcId="{0BFCBA48-7C93-4614-8E8E-C0DB6E87A2EB}" destId="{D16D2BA2-37CB-4013-B474-E249B06D6291}" srcOrd="0" destOrd="0" presId="urn:microsoft.com/office/officeart/2005/8/layout/hierarchy1"/>
    <dgm:cxn modelId="{D50520DA-208D-4A17-9576-8780F36E000A}" type="presParOf" srcId="{0BFCBA48-7C93-4614-8E8E-C0DB6E87A2EB}" destId="{FE8E4FB0-00AD-4167-8608-211DCCD20DC0}" srcOrd="1" destOrd="0" presId="urn:microsoft.com/office/officeart/2005/8/layout/hierarchy1"/>
    <dgm:cxn modelId="{ED222D46-CB18-40D4-821B-523EA750905E}" type="presParOf" srcId="{6A6A17C6-B246-4301-8AAB-B9DC4D2AF78A}" destId="{C9D6DE68-460F-42AB-AF57-BC4B38496E08}" srcOrd="1" destOrd="0" presId="urn:microsoft.com/office/officeart/2005/8/layout/hierarchy1"/>
    <dgm:cxn modelId="{30FA2099-102A-479D-B2C6-115F1DFF5990}" type="presParOf" srcId="{1B6360AB-3EA6-4448-841D-36DBFD1139E8}" destId="{37027D26-DE08-40BB-95C0-A2B2FECA74CD}" srcOrd="4" destOrd="0" presId="urn:microsoft.com/office/officeart/2005/8/layout/hierarchy1"/>
    <dgm:cxn modelId="{56184C7F-5295-44CB-A822-E2381F21F534}" type="presParOf" srcId="{1B6360AB-3EA6-4448-841D-36DBFD1139E8}" destId="{F11835F7-7AD3-42B8-AEFE-90CA5A9A7FDA}" srcOrd="5" destOrd="0" presId="urn:microsoft.com/office/officeart/2005/8/layout/hierarchy1"/>
    <dgm:cxn modelId="{9344B85E-B26B-4FC4-9CFD-6B42A5B85C26}" type="presParOf" srcId="{F11835F7-7AD3-42B8-AEFE-90CA5A9A7FDA}" destId="{0C749881-0909-4707-83E9-C916F9308834}" srcOrd="0" destOrd="0" presId="urn:microsoft.com/office/officeart/2005/8/layout/hierarchy1"/>
    <dgm:cxn modelId="{919AE8A0-8899-42D0-BFE1-0198E95BB64F}" type="presParOf" srcId="{0C749881-0909-4707-83E9-C916F9308834}" destId="{F98C646D-1189-4C21-AEC1-02EF5E844F61}" srcOrd="0" destOrd="0" presId="urn:microsoft.com/office/officeart/2005/8/layout/hierarchy1"/>
    <dgm:cxn modelId="{DDE7AB61-BC33-40D9-9A27-B494CFC596AF}" type="presParOf" srcId="{0C749881-0909-4707-83E9-C916F9308834}" destId="{F48CD01A-825B-4BEB-955F-59835EFA284C}" srcOrd="1" destOrd="0" presId="urn:microsoft.com/office/officeart/2005/8/layout/hierarchy1"/>
    <dgm:cxn modelId="{60A07A3D-86FD-4E3A-AAD1-613670C18F94}" type="presParOf" srcId="{F11835F7-7AD3-42B8-AEFE-90CA5A9A7FDA}" destId="{716BDD66-CC06-4257-8E08-022AC54AFE3C}" srcOrd="1" destOrd="0" presId="urn:microsoft.com/office/officeart/2005/8/layout/hierarchy1"/>
    <dgm:cxn modelId="{E78E2D06-D212-424E-9FE2-BC2BB593EB39}" type="presParOf" srcId="{1B6360AB-3EA6-4448-841D-36DBFD1139E8}" destId="{AE3DDAF6-6EC6-429E-9CBB-2C758C0E720C}" srcOrd="6" destOrd="0" presId="urn:microsoft.com/office/officeart/2005/8/layout/hierarchy1"/>
    <dgm:cxn modelId="{236AA0DA-9596-413C-8ADA-B0A70F5B72AE}" type="presParOf" srcId="{1B6360AB-3EA6-4448-841D-36DBFD1139E8}" destId="{FB175AFA-5695-434B-A2B8-A90EBD81BA26}" srcOrd="7" destOrd="0" presId="urn:microsoft.com/office/officeart/2005/8/layout/hierarchy1"/>
    <dgm:cxn modelId="{471F3B61-90A7-4C6D-8C40-BEEDF822BB3B}" type="presParOf" srcId="{FB175AFA-5695-434B-A2B8-A90EBD81BA26}" destId="{15E2DB3A-18D2-4118-9850-D40BCAA48BC0}" srcOrd="0" destOrd="0" presId="urn:microsoft.com/office/officeart/2005/8/layout/hierarchy1"/>
    <dgm:cxn modelId="{D8B83947-44D7-4143-9E20-F3FFD02197AB}" type="presParOf" srcId="{15E2DB3A-18D2-4118-9850-D40BCAA48BC0}" destId="{58725886-2062-45CA-8329-336B5B2EF540}" srcOrd="0" destOrd="0" presId="urn:microsoft.com/office/officeart/2005/8/layout/hierarchy1"/>
    <dgm:cxn modelId="{E01B1389-343B-433C-AC63-FBD44AE93463}" type="presParOf" srcId="{15E2DB3A-18D2-4118-9850-D40BCAA48BC0}" destId="{C33A35DD-3C0A-43DB-93A6-3F617640B761}" srcOrd="1" destOrd="0" presId="urn:microsoft.com/office/officeart/2005/8/layout/hierarchy1"/>
    <dgm:cxn modelId="{0AF0DB9D-5A17-4B9A-983E-B42DDE73800A}" type="presParOf" srcId="{FB175AFA-5695-434B-A2B8-A90EBD81BA26}" destId="{7172CB58-F489-46B1-AEB1-85D751B3AD43}" srcOrd="1" destOrd="0" presId="urn:microsoft.com/office/officeart/2005/8/layout/hierarchy1"/>
    <dgm:cxn modelId="{0D9B599D-ACC1-4D3E-A17D-AD88FA709B48}" type="presParOf" srcId="{1B6360AB-3EA6-4448-841D-36DBFD1139E8}" destId="{4CBC262B-CC75-4C99-BA04-FCBCBF7DD1EB}" srcOrd="8" destOrd="0" presId="urn:microsoft.com/office/officeart/2005/8/layout/hierarchy1"/>
    <dgm:cxn modelId="{6DA47E66-C64E-4CF7-ADF5-83F9F1736C80}" type="presParOf" srcId="{1B6360AB-3EA6-4448-841D-36DBFD1139E8}" destId="{F329C5A9-7ED6-40F4-A078-D9BAD8901A32}" srcOrd="9" destOrd="0" presId="urn:microsoft.com/office/officeart/2005/8/layout/hierarchy1"/>
    <dgm:cxn modelId="{CF83DE7F-4D1E-4C39-AE7D-C932DF7D72F5}" type="presParOf" srcId="{F329C5A9-7ED6-40F4-A078-D9BAD8901A32}" destId="{890D8988-0C18-496A-B035-65658377644F}" srcOrd="0" destOrd="0" presId="urn:microsoft.com/office/officeart/2005/8/layout/hierarchy1"/>
    <dgm:cxn modelId="{7BB503A4-5EBF-408B-B7E9-E59570D322B9}" type="presParOf" srcId="{890D8988-0C18-496A-B035-65658377644F}" destId="{50360F15-C9D5-46AD-A9F7-81BF1299CFFE}" srcOrd="0" destOrd="0" presId="urn:microsoft.com/office/officeart/2005/8/layout/hierarchy1"/>
    <dgm:cxn modelId="{921489C6-F5EA-4F15-9623-CA89A1243582}" type="presParOf" srcId="{890D8988-0C18-496A-B035-65658377644F}" destId="{1F3C90C4-7E9B-4194-8DFF-20FF6852B19F}" srcOrd="1" destOrd="0" presId="urn:microsoft.com/office/officeart/2005/8/layout/hierarchy1"/>
    <dgm:cxn modelId="{C58DDC2A-4A44-44B7-A942-37DF6F0FEF2A}" type="presParOf" srcId="{F329C5A9-7ED6-40F4-A078-D9BAD8901A32}" destId="{7E4E10FD-86C4-4DBE-9672-1A31E0226760}" srcOrd="1" destOrd="0" presId="urn:microsoft.com/office/officeart/2005/8/layout/hierarchy1"/>
    <dgm:cxn modelId="{43849FCC-B4BE-4B1C-B6AC-45DA33F882AE}" type="presParOf" srcId="{3D8CA2B8-3967-43EF-AD8F-54C64F69009D}" destId="{973BA320-D682-48E6-A2D6-004E3DC11391}" srcOrd="1" destOrd="0" presId="urn:microsoft.com/office/officeart/2005/8/layout/hierarchy1"/>
    <dgm:cxn modelId="{55761EF8-8064-492F-8AF5-C5866B9C135A}" type="presParOf" srcId="{973BA320-D682-48E6-A2D6-004E3DC11391}" destId="{ECD5D7C8-B03F-4D74-93A3-2645A4F98D1A}" srcOrd="0" destOrd="0" presId="urn:microsoft.com/office/officeart/2005/8/layout/hierarchy1"/>
    <dgm:cxn modelId="{13B9A954-97DD-43C5-99D3-51AD81615BC5}" type="presParOf" srcId="{ECD5D7C8-B03F-4D74-93A3-2645A4F98D1A}" destId="{8EFF32D0-81FB-4514-9222-FAA8D4A54E68}" srcOrd="0" destOrd="0" presId="urn:microsoft.com/office/officeart/2005/8/layout/hierarchy1"/>
    <dgm:cxn modelId="{9F9298C6-FB2C-4ABC-88AD-4D15EAF6BF9D}" type="presParOf" srcId="{ECD5D7C8-B03F-4D74-93A3-2645A4F98D1A}" destId="{F8C04B51-87EB-4A35-B175-430ED70803CB}" srcOrd="1" destOrd="0" presId="urn:microsoft.com/office/officeart/2005/8/layout/hierarchy1"/>
    <dgm:cxn modelId="{53C4727C-1721-4861-8379-365DA3731D4C}" type="presParOf" srcId="{973BA320-D682-48E6-A2D6-004E3DC11391}" destId="{14BE847D-4D62-48BF-84AF-697BC0081E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C262B-CC75-4C99-BA04-FCBCBF7DD1EB}">
      <dsp:nvSpPr>
        <dsp:cNvPr id="0" name=""/>
        <dsp:cNvSpPr/>
      </dsp:nvSpPr>
      <dsp:spPr>
        <a:xfrm>
          <a:off x="4061963" y="1992753"/>
          <a:ext cx="3369847" cy="115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578"/>
              </a:lnTo>
              <a:lnTo>
                <a:pt x="3369847" y="1023578"/>
              </a:lnTo>
              <a:lnTo>
                <a:pt x="3369847" y="11512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DDAF6-6EC6-429E-9CBB-2C758C0E720C}">
      <dsp:nvSpPr>
        <dsp:cNvPr id="0" name=""/>
        <dsp:cNvSpPr/>
      </dsp:nvSpPr>
      <dsp:spPr>
        <a:xfrm>
          <a:off x="4061963" y="1992753"/>
          <a:ext cx="1684923" cy="115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578"/>
              </a:lnTo>
              <a:lnTo>
                <a:pt x="1684923" y="1023578"/>
              </a:lnTo>
              <a:lnTo>
                <a:pt x="1684923" y="11512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27D26-DE08-40BB-95C0-A2B2FECA74CD}">
      <dsp:nvSpPr>
        <dsp:cNvPr id="0" name=""/>
        <dsp:cNvSpPr/>
      </dsp:nvSpPr>
      <dsp:spPr>
        <a:xfrm>
          <a:off x="4016243" y="1992753"/>
          <a:ext cx="91440" cy="1151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12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F716-AC53-4103-9B46-094D9EBD21C2}">
      <dsp:nvSpPr>
        <dsp:cNvPr id="0" name=""/>
        <dsp:cNvSpPr/>
      </dsp:nvSpPr>
      <dsp:spPr>
        <a:xfrm>
          <a:off x="2377039" y="1992753"/>
          <a:ext cx="1684923" cy="1151288"/>
        </a:xfrm>
        <a:custGeom>
          <a:avLst/>
          <a:gdLst/>
          <a:ahLst/>
          <a:cxnLst/>
          <a:rect l="0" t="0" r="0" b="0"/>
          <a:pathLst>
            <a:path>
              <a:moveTo>
                <a:pt x="1684923" y="0"/>
              </a:moveTo>
              <a:lnTo>
                <a:pt x="1684923" y="1023578"/>
              </a:lnTo>
              <a:lnTo>
                <a:pt x="0" y="1023578"/>
              </a:lnTo>
              <a:lnTo>
                <a:pt x="0" y="11512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9E214-275A-44CB-AF97-A0C5D3454A66}">
      <dsp:nvSpPr>
        <dsp:cNvPr id="0" name=""/>
        <dsp:cNvSpPr/>
      </dsp:nvSpPr>
      <dsp:spPr>
        <a:xfrm>
          <a:off x="692115" y="1992753"/>
          <a:ext cx="3369847" cy="1151288"/>
        </a:xfrm>
        <a:custGeom>
          <a:avLst/>
          <a:gdLst/>
          <a:ahLst/>
          <a:cxnLst/>
          <a:rect l="0" t="0" r="0" b="0"/>
          <a:pathLst>
            <a:path>
              <a:moveTo>
                <a:pt x="3369847" y="0"/>
              </a:moveTo>
              <a:lnTo>
                <a:pt x="3369847" y="1023578"/>
              </a:lnTo>
              <a:lnTo>
                <a:pt x="0" y="1023578"/>
              </a:lnTo>
              <a:lnTo>
                <a:pt x="0" y="11512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6D673-2885-462A-9A6F-B846EE43BD6C}">
      <dsp:nvSpPr>
        <dsp:cNvPr id="0" name=""/>
        <dsp:cNvSpPr/>
      </dsp:nvSpPr>
      <dsp:spPr>
        <a:xfrm>
          <a:off x="3372676" y="1117358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45F44-E8AF-4C5A-B251-9650BD3AEC3A}">
      <dsp:nvSpPr>
        <dsp:cNvPr id="0" name=""/>
        <dsp:cNvSpPr/>
      </dsp:nvSpPr>
      <dsp:spPr>
        <a:xfrm>
          <a:off x="3525851" y="1262875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Presidência</a:t>
          </a:r>
          <a:endParaRPr lang="pt-BR" sz="1500" kern="1200" dirty="0"/>
        </a:p>
      </dsp:txBody>
      <dsp:txXfrm>
        <a:off x="3551490" y="1288514"/>
        <a:ext cx="1327295" cy="824116"/>
      </dsp:txXfrm>
    </dsp:sp>
    <dsp:sp modelId="{76D61DA8-0A78-47AC-A9CC-39450FC7C4EC}">
      <dsp:nvSpPr>
        <dsp:cNvPr id="0" name=""/>
        <dsp:cNvSpPr/>
      </dsp:nvSpPr>
      <dsp:spPr>
        <a:xfrm>
          <a:off x="2829" y="3144041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935B-830C-4A8C-809E-C4BEFF96366D}">
      <dsp:nvSpPr>
        <dsp:cNvPr id="0" name=""/>
        <dsp:cNvSpPr/>
      </dsp:nvSpPr>
      <dsp:spPr>
        <a:xfrm>
          <a:off x="156003" y="3289557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Diretoria de Graduação</a:t>
          </a:r>
          <a:endParaRPr lang="pt-BR" sz="1500" kern="1200" dirty="0"/>
        </a:p>
      </dsp:txBody>
      <dsp:txXfrm>
        <a:off x="181642" y="3315196"/>
        <a:ext cx="1327295" cy="824116"/>
      </dsp:txXfrm>
    </dsp:sp>
    <dsp:sp modelId="{D16D2BA2-37CB-4013-B474-E249B06D6291}">
      <dsp:nvSpPr>
        <dsp:cNvPr id="0" name=""/>
        <dsp:cNvSpPr/>
      </dsp:nvSpPr>
      <dsp:spPr>
        <a:xfrm>
          <a:off x="1687752" y="3144041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E4FB0-00AD-4167-8608-211DCCD20DC0}">
      <dsp:nvSpPr>
        <dsp:cNvPr id="0" name=""/>
        <dsp:cNvSpPr/>
      </dsp:nvSpPr>
      <dsp:spPr>
        <a:xfrm>
          <a:off x="1840927" y="3289557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Diretoria de Pós-graduação Lato Sensu</a:t>
          </a:r>
          <a:endParaRPr lang="pt-BR" sz="1500" kern="1200" dirty="0"/>
        </a:p>
      </dsp:txBody>
      <dsp:txXfrm>
        <a:off x="1866566" y="3315196"/>
        <a:ext cx="1327295" cy="824116"/>
      </dsp:txXfrm>
    </dsp:sp>
    <dsp:sp modelId="{F98C646D-1189-4C21-AEC1-02EF5E844F61}">
      <dsp:nvSpPr>
        <dsp:cNvPr id="0" name=""/>
        <dsp:cNvSpPr/>
      </dsp:nvSpPr>
      <dsp:spPr>
        <a:xfrm>
          <a:off x="3372676" y="3144041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CD01A-825B-4BEB-955F-59835EFA284C}">
      <dsp:nvSpPr>
        <dsp:cNvPr id="0" name=""/>
        <dsp:cNvSpPr/>
      </dsp:nvSpPr>
      <dsp:spPr>
        <a:xfrm>
          <a:off x="3525851" y="3289557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Diretoria de Pós-graduação Stricto Sensu</a:t>
          </a:r>
          <a:endParaRPr lang="pt-BR" sz="1500" kern="1200" dirty="0"/>
        </a:p>
      </dsp:txBody>
      <dsp:txXfrm>
        <a:off x="3551490" y="3315196"/>
        <a:ext cx="1327295" cy="824116"/>
      </dsp:txXfrm>
    </dsp:sp>
    <dsp:sp modelId="{58725886-2062-45CA-8329-336B5B2EF540}">
      <dsp:nvSpPr>
        <dsp:cNvPr id="0" name=""/>
        <dsp:cNvSpPr/>
      </dsp:nvSpPr>
      <dsp:spPr>
        <a:xfrm>
          <a:off x="5057599" y="3144041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A35DD-3C0A-43DB-93A6-3F617640B761}">
      <dsp:nvSpPr>
        <dsp:cNvPr id="0" name=""/>
        <dsp:cNvSpPr/>
      </dsp:nvSpPr>
      <dsp:spPr>
        <a:xfrm>
          <a:off x="5210774" y="3289557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Diretoria de Novos Projetos Acadêmicos</a:t>
          </a:r>
          <a:endParaRPr lang="pt-BR" sz="1500" kern="1200" dirty="0"/>
        </a:p>
      </dsp:txBody>
      <dsp:txXfrm>
        <a:off x="5236413" y="3315196"/>
        <a:ext cx="1327295" cy="824116"/>
      </dsp:txXfrm>
    </dsp:sp>
    <dsp:sp modelId="{50360F15-C9D5-46AD-A9F7-81BF1299CFFE}">
      <dsp:nvSpPr>
        <dsp:cNvPr id="0" name=""/>
        <dsp:cNvSpPr/>
      </dsp:nvSpPr>
      <dsp:spPr>
        <a:xfrm>
          <a:off x="6742523" y="3144041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C90C4-7E9B-4194-8DFF-20FF6852B19F}">
      <dsp:nvSpPr>
        <dsp:cNvPr id="0" name=""/>
        <dsp:cNvSpPr/>
      </dsp:nvSpPr>
      <dsp:spPr>
        <a:xfrm>
          <a:off x="6895698" y="3289557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Diretoria de Educação Executiva</a:t>
          </a:r>
          <a:endParaRPr lang="pt-BR" sz="1500" kern="1200" dirty="0"/>
        </a:p>
      </dsp:txBody>
      <dsp:txXfrm>
        <a:off x="6921337" y="3315196"/>
        <a:ext cx="1327295" cy="824116"/>
      </dsp:txXfrm>
    </dsp:sp>
    <dsp:sp modelId="{8EFF32D0-81FB-4514-9222-FAA8D4A54E68}">
      <dsp:nvSpPr>
        <dsp:cNvPr id="0" name=""/>
        <dsp:cNvSpPr/>
      </dsp:nvSpPr>
      <dsp:spPr>
        <a:xfrm>
          <a:off x="5277854" y="1394044"/>
          <a:ext cx="1378573" cy="87539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04B51-87EB-4A35-B175-430ED70803CB}">
      <dsp:nvSpPr>
        <dsp:cNvPr id="0" name=""/>
        <dsp:cNvSpPr/>
      </dsp:nvSpPr>
      <dsp:spPr>
        <a:xfrm>
          <a:off x="5431029" y="1539560"/>
          <a:ext cx="1378573" cy="87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Inteligência de Negócios</a:t>
          </a:r>
          <a:endParaRPr lang="pt-BR" sz="1500" kern="1200" dirty="0"/>
        </a:p>
      </dsp:txBody>
      <dsp:txXfrm>
        <a:off x="5456668" y="1565199"/>
        <a:ext cx="1327295" cy="82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3387-6852-4167-A065-1B417E5289FE}" type="datetimeFigureOut">
              <a:rPr lang="pt-BR" smtClean="0"/>
              <a:t>12/01/2015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FB91E-A0DC-4A5F-B463-D7B8E7950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31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CBEC0"/>
                </a:solidFill>
              </a:defRPr>
            </a:lvl1pPr>
          </a:lstStyle>
          <a:p>
            <a:fld id="{F2B7900D-0734-4F15-9F08-6F03FB6F6514}" type="datetimeFigureOut">
              <a:rPr lang="pt-BR" smtClean="0"/>
              <a:pPr/>
              <a:t>12/01/2015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CBEC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EC0"/>
                </a:solidFill>
              </a:defRPr>
            </a:lvl1pPr>
          </a:lstStyle>
          <a:p>
            <a:fld id="{7FFE5E5C-C80A-4D8D-A711-3102A7BA9258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66786" y="2714625"/>
            <a:ext cx="7343775" cy="71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966786" y="3429001"/>
            <a:ext cx="734377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subtítulo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900111" y="6356349"/>
            <a:ext cx="7343775" cy="23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a data e o nome da área ou disciplina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6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6789738" y="6453188"/>
            <a:ext cx="1154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400" dirty="0" smtClean="0">
                <a:solidFill>
                  <a:schemeClr val="bg1"/>
                </a:solidFill>
                <a:latin typeface="Verdana" pitchFamily="34" charset="0"/>
              </a:rPr>
              <a:t>Integração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14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7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85725"/>
            <a:ext cx="7229475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o chapéu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13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900D-0734-4F15-9F08-6F03FB6F6514}" type="datetimeFigureOut">
              <a:rPr lang="pt-BR" smtClean="0"/>
              <a:t>12/01/2015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E5C-C80A-4D8D-A711-3102A7BA9258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7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85725"/>
            <a:ext cx="7229475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o chapéu mestre</a:t>
            </a:r>
            <a:endParaRPr lang="pt-BR" dirty="0"/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15" hasCustomPrompt="1"/>
          </p:nvPr>
        </p:nvSpPr>
        <p:spPr>
          <a:xfrm>
            <a:off x="4714875" y="1484313"/>
            <a:ext cx="39719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subtítulo mestre</a:t>
            </a:r>
          </a:p>
        </p:txBody>
      </p:sp>
      <p:sp>
        <p:nvSpPr>
          <p:cNvPr id="20" name="Espaço Reservado para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657225" y="1487488"/>
            <a:ext cx="39719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subtítulo mestre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2181225"/>
            <a:ext cx="397192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7"/>
          </p:nvPr>
        </p:nvSpPr>
        <p:spPr>
          <a:xfrm>
            <a:off x="4714875" y="2190750"/>
            <a:ext cx="397192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3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900D-0734-4F15-9F08-6F03FB6F6514}" type="datetimeFigureOut">
              <a:rPr lang="pt-BR" smtClean="0"/>
              <a:t>12/01/2015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E5C-C80A-4D8D-A711-3102A7BA9258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7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85725"/>
            <a:ext cx="7229475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o chapéu mestre</a:t>
            </a:r>
            <a:endParaRPr lang="pt-BR" dirty="0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76375"/>
            <a:ext cx="3971925" cy="4667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7"/>
          </p:nvPr>
        </p:nvSpPr>
        <p:spPr>
          <a:xfrm>
            <a:off x="4714875" y="1476375"/>
            <a:ext cx="3971925" cy="4676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36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900D-0734-4F15-9F08-6F03FB6F6514}" type="datetimeFigureOut">
              <a:rPr lang="pt-BR" smtClean="0"/>
              <a:t>12/01/2015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E5C-C80A-4D8D-A711-3102A7BA9258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7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85725"/>
            <a:ext cx="7229475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o chapéu mestre</a:t>
            </a:r>
            <a:endParaRPr lang="pt-BR" dirty="0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76374"/>
            <a:ext cx="3971925" cy="2428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7"/>
          </p:nvPr>
        </p:nvSpPr>
        <p:spPr>
          <a:xfrm>
            <a:off x="4714875" y="1476375"/>
            <a:ext cx="3971925" cy="4676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5"/>
          </p:nvPr>
        </p:nvSpPr>
        <p:spPr>
          <a:xfrm>
            <a:off x="657224" y="4086225"/>
            <a:ext cx="3971925" cy="170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11" name="Espaço Reservado para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657225" y="5791200"/>
            <a:ext cx="3971924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1" baseline="0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a legenda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7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24424" y="0"/>
            <a:ext cx="42195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900D-0734-4F15-9F08-6F03FB6F6514}" type="datetimeFigureOut">
              <a:rPr lang="pt-BR" smtClean="0"/>
              <a:t>12/01/2015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E5C-C80A-4D8D-A711-3102A7BA92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781050"/>
            <a:ext cx="4363508" cy="619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Edite o título mestre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57225" y="1485900"/>
            <a:ext cx="4163483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0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19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57225" y="1485900"/>
            <a:ext cx="8029575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85725"/>
            <a:ext cx="7229475" cy="35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rgbClr val="BCBEC0"/>
                </a:solidFill>
              </a:defRPr>
            </a:lvl1pPr>
          </a:lstStyle>
          <a:p>
            <a:pPr lvl="0"/>
            <a:r>
              <a:rPr lang="pt-BR" dirty="0" smtClean="0"/>
              <a:t>Clique para editar o chapéu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8"/>
          <p:cNvCxnSpPr>
            <a:cxnSpLocks noChangeShapeType="1"/>
          </p:cNvCxnSpPr>
          <p:nvPr userDrawn="1"/>
        </p:nvCxnSpPr>
        <p:spPr bwMode="auto">
          <a:xfrm>
            <a:off x="2987675" y="6381750"/>
            <a:ext cx="0" cy="7191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484784"/>
            <a:ext cx="8136904" cy="4536504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1400">
                <a:latin typeface="Verdana"/>
                <a:cs typeface="Verdana"/>
              </a:defRPr>
            </a:lvl1pPr>
          </a:lstStyle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undo_ppt1_ok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2B7900D-0734-4F15-9F08-6F03FB6F6514}" type="datetimeFigureOut">
              <a:rPr lang="pt-BR" smtClean="0"/>
              <a:pPr/>
              <a:t>12/01/2015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FFE5E5C-C80A-4D8D-A711-3102A7BA925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4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56" r:id="rId3"/>
    <p:sldLayoutId id="2147483666" r:id="rId4"/>
    <p:sldLayoutId id="2147483667" r:id="rId5"/>
    <p:sldLayoutId id="2147483660" r:id="rId6"/>
    <p:sldLayoutId id="2147483662" r:id="rId7"/>
    <p:sldLayoutId id="2147483669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98" r:id="rId16"/>
    <p:sldLayoutId id="2147483716" r:id="rId17"/>
    <p:sldLayoutId id="2147483719" r:id="rId18"/>
    <p:sldLayoutId id="214748372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0002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a.servicedesk.insper.edu.br/CAisd/pdmweb.exe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://site.insper.edu.br/marca/video-claudio-mudan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per.edu.br/institucional/governanca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3"/>
          </p:nvPr>
        </p:nvSpPr>
        <p:spPr>
          <a:xfrm>
            <a:off x="1071561" y="3129371"/>
            <a:ext cx="7343775" cy="47625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latin typeface="Verdana"/>
                <a:cs typeface="Verdana"/>
              </a:rPr>
              <a:t>Integração de </a:t>
            </a:r>
            <a:r>
              <a:rPr lang="en-US" sz="2800" dirty="0" err="1" smtClean="0">
                <a:latin typeface="Verdana"/>
                <a:cs typeface="Verdana"/>
              </a:rPr>
              <a:t>novos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docentes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exclusivos</a:t>
            </a:r>
            <a:endParaRPr lang="en-US" sz="2800" dirty="0">
              <a:latin typeface="Verdana"/>
              <a:cs typeface="Verdana"/>
            </a:endParaRPr>
          </a:p>
          <a:p>
            <a:endParaRPr lang="pt-BR" sz="2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Programa Vida com Qualidade</a:t>
            </a:r>
            <a:endParaRPr lang="pt-BR" dirty="0"/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28600" y="2343426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F215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pt-BR" altLang="pt-BR" sz="3200" b="1" dirty="0" smtClean="0">
                <a:solidFill>
                  <a:schemeClr val="bg1"/>
                </a:solidFill>
                <a:latin typeface="Verdana" pitchFamily="34" charset="0"/>
              </a:rPr>
              <a:t>Seja bem-vindo! </a:t>
            </a:r>
            <a:endParaRPr lang="pt-BR" altLang="pt-B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F1433"/>
                </a:solidFill>
              </a:rPr>
              <a:t>Diretoria Executiva</a:t>
            </a:r>
            <a:endParaRPr lang="pt-BR" sz="24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1412776"/>
            <a:ext cx="3816424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00" dirty="0"/>
              <a:t>A Diretoria Executiva é responsável pela gestão das atividades </a:t>
            </a:r>
            <a:r>
              <a:rPr lang="pt-BR" altLang="pt-BR" sz="1500" dirty="0" smtClean="0"/>
              <a:t>do Insper </a:t>
            </a:r>
            <a:r>
              <a:rPr lang="pt-BR" altLang="pt-BR" sz="1500" dirty="0"/>
              <a:t>de acordo com as diretrizes dadas pelo Conselho Deliberativo</a:t>
            </a:r>
            <a:r>
              <a:rPr lang="pt-BR" altLang="pt-BR" sz="1500" dirty="0" smtClean="0"/>
              <a:t>.</a:t>
            </a:r>
          </a:p>
          <a:p>
            <a:pPr marL="0" indent="0">
              <a:buNone/>
            </a:pPr>
            <a:endParaRPr lang="pt-BR" altLang="pt-BR" sz="1500" dirty="0"/>
          </a:p>
          <a:p>
            <a:pPr marL="0" indent="0">
              <a:buNone/>
            </a:pPr>
            <a:r>
              <a:rPr lang="pt-BR" altLang="pt-BR" sz="1500" dirty="0"/>
              <a:t>Cabe à Diretoria executar o orçamento e atingir os objetivos </a:t>
            </a:r>
            <a:r>
              <a:rPr lang="pt-BR" altLang="pt-BR" sz="1500" dirty="0" smtClean="0"/>
              <a:t>traçados no </a:t>
            </a:r>
            <a:r>
              <a:rPr lang="pt-BR" altLang="pt-BR" sz="1500" dirty="0"/>
              <a:t>planejamento estratégico anual.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340768"/>
            <a:ext cx="4176464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• Claudio L. S. Haddad</a:t>
            </a:r>
          </a:p>
          <a:p>
            <a:r>
              <a:rPr lang="en-US" i="1" dirty="0" err="1">
                <a:solidFill>
                  <a:srgbClr val="7F7F7F"/>
                </a:solidFill>
              </a:rPr>
              <a:t>Diretor</a:t>
            </a:r>
            <a:r>
              <a:rPr lang="en-US" i="1" dirty="0">
                <a:solidFill>
                  <a:srgbClr val="7F7F7F"/>
                </a:solidFill>
              </a:rPr>
              <a:t> Presidente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Carolina da Costa</a:t>
            </a:r>
          </a:p>
          <a:p>
            <a:r>
              <a:rPr lang="en-US" i="1" dirty="0" err="1">
                <a:solidFill>
                  <a:srgbClr val="7F7F7F"/>
                </a:solidFill>
              </a:rPr>
              <a:t>Diretora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Acadêmica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>
                <a:solidFill>
                  <a:srgbClr val="7F7F7F"/>
                </a:solidFill>
              </a:rPr>
              <a:t>Graduação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</a:t>
            </a:r>
            <a:r>
              <a:rPr lang="en-US" dirty="0" err="1">
                <a:solidFill>
                  <a:srgbClr val="7F7F7F"/>
                </a:solidFill>
              </a:rPr>
              <a:t>Irineu</a:t>
            </a:r>
            <a:r>
              <a:rPr lang="en-US" dirty="0">
                <a:solidFill>
                  <a:srgbClr val="7F7F7F"/>
                </a:solidFill>
              </a:rPr>
              <a:t> G. N. </a:t>
            </a:r>
            <a:r>
              <a:rPr lang="en-US" dirty="0" err="1">
                <a:solidFill>
                  <a:srgbClr val="7F7F7F"/>
                </a:solidFill>
              </a:rPr>
              <a:t>Gianesi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i="1" dirty="0" err="1">
                <a:solidFill>
                  <a:srgbClr val="7F7F7F"/>
                </a:solidFill>
              </a:rPr>
              <a:t>Diretor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>
                <a:solidFill>
                  <a:srgbClr val="7F7F7F"/>
                </a:solidFill>
              </a:rPr>
              <a:t>Novos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Projetos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Acadêmicos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</a:t>
            </a:r>
            <a:r>
              <a:rPr lang="en-US" dirty="0" err="1">
                <a:solidFill>
                  <a:srgbClr val="7F7F7F"/>
                </a:solidFill>
              </a:rPr>
              <a:t>Letícia</a:t>
            </a:r>
            <a:r>
              <a:rPr lang="en-US" dirty="0">
                <a:solidFill>
                  <a:srgbClr val="7F7F7F"/>
                </a:solidFill>
              </a:rPr>
              <a:t> Costa</a:t>
            </a:r>
          </a:p>
          <a:p>
            <a:r>
              <a:rPr lang="en-US" i="1" dirty="0" err="1">
                <a:solidFill>
                  <a:srgbClr val="7F7F7F"/>
                </a:solidFill>
              </a:rPr>
              <a:t>Diretora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Acadêmica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 smtClean="0">
                <a:solidFill>
                  <a:srgbClr val="7F7F7F"/>
                </a:solidFill>
              </a:rPr>
              <a:t>Pós</a:t>
            </a:r>
            <a:r>
              <a:rPr lang="en-US" i="1" dirty="0" smtClean="0">
                <a:solidFill>
                  <a:srgbClr val="7F7F7F"/>
                </a:solidFill>
              </a:rPr>
              <a:t> </a:t>
            </a:r>
            <a:r>
              <a:rPr lang="en-US" i="1" dirty="0" err="1" smtClean="0">
                <a:solidFill>
                  <a:srgbClr val="7F7F7F"/>
                </a:solidFill>
              </a:rPr>
              <a:t>Lato</a:t>
            </a:r>
            <a:r>
              <a:rPr lang="en-US" i="1" dirty="0" smtClean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Sensu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Luca </a:t>
            </a:r>
            <a:r>
              <a:rPr lang="en-US" dirty="0" err="1">
                <a:solidFill>
                  <a:srgbClr val="7F7F7F"/>
                </a:solidFill>
              </a:rPr>
              <a:t>Borroni-Biancastelli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i="1" dirty="0" err="1">
                <a:solidFill>
                  <a:srgbClr val="7F7F7F"/>
                </a:solidFill>
              </a:rPr>
              <a:t>Diretor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Acadêmico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>
                <a:solidFill>
                  <a:srgbClr val="7F7F7F"/>
                </a:solidFill>
              </a:rPr>
              <a:t>Educação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Executiva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Marcia </a:t>
            </a:r>
            <a:r>
              <a:rPr lang="en-US" dirty="0" err="1">
                <a:solidFill>
                  <a:srgbClr val="7F7F7F"/>
                </a:solidFill>
              </a:rPr>
              <a:t>Nizzo</a:t>
            </a:r>
            <a:r>
              <a:rPr lang="en-US" dirty="0">
                <a:solidFill>
                  <a:srgbClr val="7F7F7F"/>
                </a:solidFill>
              </a:rPr>
              <a:t> de </a:t>
            </a:r>
            <a:r>
              <a:rPr lang="en-US" dirty="0" err="1">
                <a:solidFill>
                  <a:srgbClr val="7F7F7F"/>
                </a:solidFill>
              </a:rPr>
              <a:t>Moura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i="1" dirty="0" err="1">
                <a:solidFill>
                  <a:srgbClr val="7F7F7F"/>
                </a:solidFill>
              </a:rPr>
              <a:t>Diretora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>
                <a:solidFill>
                  <a:srgbClr val="7F7F7F"/>
                </a:solidFill>
              </a:rPr>
              <a:t>Desenvolvimento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Institucional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Marcos </a:t>
            </a:r>
            <a:r>
              <a:rPr lang="en-US" dirty="0" err="1">
                <a:solidFill>
                  <a:srgbClr val="7F7F7F"/>
                </a:solidFill>
              </a:rPr>
              <a:t>Lisboa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i="1" dirty="0" err="1">
                <a:solidFill>
                  <a:srgbClr val="7F7F7F"/>
                </a:solidFill>
              </a:rPr>
              <a:t>Diretor</a:t>
            </a:r>
            <a:r>
              <a:rPr lang="en-US" i="1" dirty="0">
                <a:solidFill>
                  <a:srgbClr val="7F7F7F"/>
                </a:solidFill>
              </a:rPr>
              <a:t> Vice-</a:t>
            </a:r>
            <a:r>
              <a:rPr lang="en-US" i="1" dirty="0" err="1">
                <a:solidFill>
                  <a:srgbClr val="7F7F7F"/>
                </a:solidFill>
              </a:rPr>
              <a:t>Presidente</a:t>
            </a:r>
            <a:endParaRPr lang="en-US" i="1" dirty="0">
              <a:solidFill>
                <a:srgbClr val="7F7F7F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7F7F7F"/>
                </a:solidFill>
              </a:rPr>
              <a:t>• </a:t>
            </a:r>
            <a:r>
              <a:rPr lang="en-US" dirty="0" err="1">
                <a:solidFill>
                  <a:srgbClr val="7F7F7F"/>
                </a:solidFill>
              </a:rPr>
              <a:t>Sérgio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>
                <a:solidFill>
                  <a:srgbClr val="7F7F7F"/>
                </a:solidFill>
              </a:rPr>
              <a:t>Lazzarini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i="1" dirty="0" err="1">
                <a:solidFill>
                  <a:srgbClr val="7F7F7F"/>
                </a:solidFill>
              </a:rPr>
              <a:t>Diretor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Acadêmico</a:t>
            </a:r>
            <a:r>
              <a:rPr lang="en-US" i="1" dirty="0">
                <a:solidFill>
                  <a:srgbClr val="7F7F7F"/>
                </a:solidFill>
              </a:rPr>
              <a:t> de </a:t>
            </a:r>
            <a:r>
              <a:rPr lang="en-US" i="1" dirty="0" err="1" smtClean="0">
                <a:solidFill>
                  <a:srgbClr val="7F7F7F"/>
                </a:solidFill>
              </a:rPr>
              <a:t>Pós</a:t>
            </a:r>
            <a:r>
              <a:rPr lang="en-US" i="1" dirty="0" smtClean="0">
                <a:solidFill>
                  <a:srgbClr val="7F7F7F"/>
                </a:solidFill>
              </a:rPr>
              <a:t> </a:t>
            </a:r>
            <a:r>
              <a:rPr lang="en-US" i="1" dirty="0" err="1" smtClean="0">
                <a:solidFill>
                  <a:srgbClr val="7F7F7F"/>
                </a:solidFill>
              </a:rPr>
              <a:t>Stricto</a:t>
            </a:r>
            <a:r>
              <a:rPr lang="en-US" i="1" dirty="0" smtClean="0">
                <a:solidFill>
                  <a:srgbClr val="7F7F7F"/>
                </a:solidFill>
              </a:rPr>
              <a:t> </a:t>
            </a:r>
            <a:r>
              <a:rPr lang="en-US" i="1" dirty="0" err="1">
                <a:solidFill>
                  <a:srgbClr val="7F7F7F"/>
                </a:solidFill>
              </a:rPr>
              <a:t>Sensu</a:t>
            </a:r>
            <a:endParaRPr lang="en-US" i="1" dirty="0">
              <a:solidFill>
                <a:srgbClr val="7F7F7F"/>
              </a:solidFill>
            </a:endParaRPr>
          </a:p>
        </p:txBody>
      </p:sp>
      <p:pic>
        <p:nvPicPr>
          <p:cNvPr id="9" name="Picture 8" descr="Diretoria Executiva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753555"/>
            <a:ext cx="3816424" cy="25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00000"/>
                </a:solidFill>
              </a:rPr>
              <a:t>Comissão </a:t>
            </a:r>
            <a:r>
              <a:rPr lang="pt-BR" altLang="pt-BR" sz="2400" b="1" dirty="0">
                <a:solidFill>
                  <a:srgbClr val="C00000"/>
                </a:solidFill>
              </a:rPr>
              <a:t>Externa de Avaliação (CEA)</a:t>
            </a:r>
            <a:br>
              <a:rPr lang="pt-BR" altLang="pt-BR" sz="2400" b="1" dirty="0">
                <a:solidFill>
                  <a:srgbClr val="C00000"/>
                </a:solidFill>
              </a:rPr>
            </a:br>
            <a:endParaRPr lang="pt-BR" sz="24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7226" y="1485899"/>
            <a:ext cx="8004174" cy="18192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00" dirty="0" smtClean="0"/>
              <a:t>É </a:t>
            </a:r>
            <a:r>
              <a:rPr lang="pt-BR" altLang="pt-BR" sz="1500" dirty="0"/>
              <a:t>uma </a:t>
            </a:r>
            <a:r>
              <a:rPr lang="pt-BR" altLang="pt-BR" sz="1500" dirty="0" smtClean="0"/>
              <a:t>comissão </a:t>
            </a:r>
            <a:r>
              <a:rPr lang="pt-BR" altLang="pt-BR" sz="1500" dirty="0"/>
              <a:t>que avalia as estratégias de planejamento e os processos de aprimoramento contínuo do Insper</a:t>
            </a:r>
            <a:r>
              <a:rPr lang="pt-BR" altLang="pt-BR" sz="1500" dirty="0" smtClean="0"/>
              <a:t>.</a:t>
            </a:r>
          </a:p>
          <a:p>
            <a:pPr marL="0" indent="0">
              <a:buNone/>
            </a:pPr>
            <a:endParaRPr lang="pt-BR" altLang="pt-BR" sz="1500" dirty="0"/>
          </a:p>
          <a:p>
            <a:pPr marL="0" indent="0">
              <a:buNone/>
            </a:pPr>
            <a:r>
              <a:rPr lang="pt-BR" altLang="pt-BR" sz="1500" dirty="0"/>
              <a:t>O objetivo da CEA é aproximar a Escola e as partes relacionadas, buscando promover um acompanhamento crítico de sua inserção na esfera de atuação em educação e em pesquisa nas disciplinas de </a:t>
            </a:r>
            <a:r>
              <a:rPr lang="pt-BR" altLang="pt-BR" sz="1500" b="1" dirty="0"/>
              <a:t>negócios</a:t>
            </a:r>
            <a:r>
              <a:rPr lang="pt-BR" altLang="pt-BR" sz="1500" dirty="0"/>
              <a:t> e de </a:t>
            </a:r>
            <a:r>
              <a:rPr lang="pt-BR" altLang="pt-BR" sz="1500" b="1" dirty="0"/>
              <a:t>economia</a:t>
            </a:r>
            <a:r>
              <a:rPr lang="pt-BR" altLang="pt-BR" sz="1500" dirty="0" smtClean="0"/>
              <a:t>.</a:t>
            </a:r>
            <a:endParaRPr lang="pt-BR" altLang="pt-BR" sz="1500" b="1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57226" y="5416251"/>
            <a:ext cx="8004174" cy="1181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00" b="1" dirty="0" smtClean="0">
                <a:solidFill>
                  <a:srgbClr val="000000"/>
                </a:solidFill>
              </a:rPr>
              <a:t>Membros </a:t>
            </a:r>
            <a:r>
              <a:rPr lang="pt-BR" altLang="pt-BR" sz="1500" b="1" dirty="0">
                <a:solidFill>
                  <a:srgbClr val="000000"/>
                </a:solidFill>
              </a:rPr>
              <a:t>da Comissão do CEA</a:t>
            </a:r>
          </a:p>
          <a:p>
            <a:pPr marL="0" indent="0">
              <a:buNone/>
            </a:pPr>
            <a:r>
              <a:rPr lang="pt-BR" altLang="pt-BR" sz="1500" dirty="0" smtClean="0"/>
              <a:t>Composta </a:t>
            </a:r>
            <a:r>
              <a:rPr lang="pt-BR" altLang="pt-BR" sz="1500" dirty="0"/>
              <a:t>por profissionais altamente qualificados e experientes nas respectivas áreas de atuação, incluindo membros da </a:t>
            </a:r>
            <a:r>
              <a:rPr lang="pt-BR" altLang="pt-BR" sz="1500" dirty="0">
                <a:solidFill>
                  <a:srgbClr val="CF1433"/>
                </a:solidFill>
              </a:rPr>
              <a:t>Comunidade</a:t>
            </a:r>
            <a:r>
              <a:rPr lang="pt-BR" altLang="pt-BR" sz="1500" i="1" dirty="0">
                <a:solidFill>
                  <a:srgbClr val="CF1433"/>
                </a:solidFill>
              </a:rPr>
              <a:t> </a:t>
            </a:r>
            <a:r>
              <a:rPr lang="pt-BR" altLang="pt-BR" sz="1500" i="1" dirty="0" err="1">
                <a:solidFill>
                  <a:srgbClr val="CF1433"/>
                </a:solidFill>
              </a:rPr>
              <a:t>Alumini</a:t>
            </a:r>
            <a:r>
              <a:rPr lang="pt-BR" altLang="pt-BR" sz="1500" dirty="0">
                <a:solidFill>
                  <a:srgbClr val="CF1433"/>
                </a:solidFill>
              </a:rPr>
              <a:t> </a:t>
            </a:r>
            <a:r>
              <a:rPr lang="pt-BR" altLang="pt-BR" sz="1500" dirty="0"/>
              <a:t>da Escola.</a:t>
            </a:r>
            <a:endParaRPr lang="pt-BR" altLang="pt-BR" sz="1500" b="1" dirty="0"/>
          </a:p>
        </p:txBody>
      </p:sp>
      <p:pic>
        <p:nvPicPr>
          <p:cNvPr id="11" name="Picture 10" descr="CEA - 06.06 (64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57" y="3251110"/>
            <a:ext cx="7721874" cy="19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00000"/>
                </a:solidFill>
              </a:rPr>
              <a:t>Comissão </a:t>
            </a:r>
            <a:r>
              <a:rPr lang="pt-BR" altLang="pt-BR" sz="2400" b="1" dirty="0">
                <a:solidFill>
                  <a:srgbClr val="B60008"/>
                </a:solidFill>
              </a:rPr>
              <a:t>Própria de Avaliação (CPA)</a:t>
            </a:r>
          </a:p>
        </p:txBody>
      </p:sp>
      <p:pic>
        <p:nvPicPr>
          <p:cNvPr id="6" name="Picture 5" descr="Irineu G. N. Gianesi (5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338" y="1587803"/>
            <a:ext cx="2520280" cy="3806441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74614" y="1587803"/>
            <a:ext cx="3816424" cy="3575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00" dirty="0"/>
              <a:t>A </a:t>
            </a:r>
            <a:r>
              <a:rPr lang="pt-BR" altLang="pt-BR" sz="1500" dirty="0" smtClean="0"/>
              <a:t>CPA </a:t>
            </a:r>
            <a:r>
              <a:rPr lang="pt-BR" altLang="pt-BR" sz="1500" dirty="0"/>
              <a:t>contribui para o planejamento e para a evolução da Escola avaliando as práticas de diferentes dimensões institucionais, propondo ações de melhoria e avaliando os resultados obtidos</a:t>
            </a:r>
            <a:r>
              <a:rPr lang="pt-BR" altLang="pt-BR" sz="1500" dirty="0" smtClean="0"/>
              <a:t>.</a:t>
            </a:r>
          </a:p>
          <a:p>
            <a:pPr marL="0" indent="0">
              <a:buNone/>
            </a:pPr>
            <a:endParaRPr lang="pt-BR" altLang="pt-BR" sz="1500" dirty="0"/>
          </a:p>
          <a:p>
            <a:pPr>
              <a:defRPr/>
            </a:pPr>
            <a:r>
              <a:rPr lang="pt-BR" sz="1500" b="1" dirty="0" smtClean="0">
                <a:solidFill>
                  <a:prstClr val="black"/>
                </a:solidFill>
              </a:rPr>
              <a:t>Integrantes</a:t>
            </a:r>
            <a:r>
              <a:rPr lang="pt-BR" sz="1500" b="1" dirty="0">
                <a:solidFill>
                  <a:prstClr val="black"/>
                </a:solidFill>
              </a:rPr>
              <a:t> da CPA: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prstClr val="black"/>
                </a:solidFill>
              </a:rPr>
              <a:t>Corpo Técnico Administrativo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prstClr val="black"/>
                </a:solidFill>
              </a:rPr>
              <a:t>Corpo Docente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prstClr val="black"/>
                </a:solidFill>
              </a:rPr>
              <a:t>Corpo </a:t>
            </a:r>
            <a:r>
              <a:rPr lang="pt-BR" sz="1500" dirty="0" smtClean="0">
                <a:solidFill>
                  <a:prstClr val="black"/>
                </a:solidFill>
              </a:rPr>
              <a:t>Discente</a:t>
            </a:r>
          </a:p>
          <a:p>
            <a:pPr marL="285750" indent="-285750">
              <a:defRPr/>
            </a:pPr>
            <a:r>
              <a:rPr lang="pt-BR" sz="1500" dirty="0" smtClean="0">
                <a:solidFill>
                  <a:prstClr val="black"/>
                </a:solidFill>
              </a:rPr>
              <a:t>Sociedade Civil</a:t>
            </a:r>
            <a:endParaRPr lang="pt-BR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altLang="pt-BR" sz="1500" dirty="0"/>
          </a:p>
          <a:p>
            <a:pPr marL="0" indent="0">
              <a:buNone/>
            </a:pPr>
            <a:endParaRPr lang="pt-BR" altLang="pt-BR" sz="15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421213" y="5455076"/>
            <a:ext cx="27825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Irineu Gianesi,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CPA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1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sz="2400" b="1" dirty="0" smtClean="0">
                <a:solidFill>
                  <a:srgbClr val="CF1433"/>
                </a:solidFill>
              </a:rPr>
              <a:t>Estrutura Organizacional</a:t>
            </a:r>
            <a:endParaRPr lang="pt-BR" sz="24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4580084"/>
              </p:ext>
            </p:extLst>
          </p:nvPr>
        </p:nvGraphicFramePr>
        <p:xfrm>
          <a:off x="665018" y="451263"/>
          <a:ext cx="8277101" cy="603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tângulo de cantos arredondados 30"/>
          <p:cNvSpPr/>
          <p:nvPr/>
        </p:nvSpPr>
        <p:spPr>
          <a:xfrm>
            <a:off x="248600" y="1682936"/>
            <a:ext cx="1601419" cy="896745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o 31"/>
          <p:cNvGrpSpPr/>
          <p:nvPr/>
        </p:nvGrpSpPr>
        <p:grpSpPr>
          <a:xfrm>
            <a:off x="405511" y="1832002"/>
            <a:ext cx="1601419" cy="896745"/>
            <a:chOff x="3611847" y="1477299"/>
            <a:chExt cx="1412197" cy="896745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3611847" y="1477299"/>
              <a:ext cx="1412197" cy="8967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tângulo 33"/>
            <p:cNvSpPr/>
            <p:nvPr/>
          </p:nvSpPr>
          <p:spPr>
            <a:xfrm>
              <a:off x="3638112" y="1503564"/>
              <a:ext cx="1359667" cy="844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Vic</a:t>
              </a:r>
              <a:r>
                <a:rPr lang="pt-BR" sz="1500" dirty="0"/>
                <a:t>e</a:t>
              </a:r>
              <a:r>
                <a:rPr lang="pt-BR" sz="1500" kern="1200" dirty="0" smtClean="0"/>
                <a:t>-presidência</a:t>
              </a:r>
              <a:endParaRPr lang="pt-BR" sz="1500" kern="1200" dirty="0"/>
            </a:p>
          </p:txBody>
        </p:sp>
      </p:grpSp>
      <p:sp>
        <p:nvSpPr>
          <p:cNvPr id="35" name="Retângulo de cantos arredondados 34"/>
          <p:cNvSpPr/>
          <p:nvPr/>
        </p:nvSpPr>
        <p:spPr>
          <a:xfrm>
            <a:off x="222336" y="5126769"/>
            <a:ext cx="1627684" cy="896745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upo 35"/>
          <p:cNvGrpSpPr/>
          <p:nvPr/>
        </p:nvGrpSpPr>
        <p:grpSpPr>
          <a:xfrm>
            <a:off x="379246" y="5275834"/>
            <a:ext cx="1627684" cy="896745"/>
            <a:chOff x="0" y="4112992"/>
            <a:chExt cx="1412197" cy="896745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0" y="4112992"/>
              <a:ext cx="1412197" cy="8967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tângulo 37"/>
            <p:cNvSpPr/>
            <p:nvPr/>
          </p:nvSpPr>
          <p:spPr>
            <a:xfrm>
              <a:off x="26265" y="4139257"/>
              <a:ext cx="1359667" cy="844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Desenvolvimento Institucional</a:t>
              </a:r>
              <a:endParaRPr lang="pt-BR" sz="1500" kern="1200" dirty="0"/>
            </a:p>
          </p:txBody>
        </p:sp>
      </p:grpSp>
      <p:cxnSp>
        <p:nvCxnSpPr>
          <p:cNvPr id="7" name="Conector reto 6"/>
          <p:cNvCxnSpPr/>
          <p:nvPr/>
        </p:nvCxnSpPr>
        <p:spPr>
          <a:xfrm>
            <a:off x="2006930" y="2280374"/>
            <a:ext cx="2054431" cy="0"/>
          </a:xfrm>
          <a:prstGeom prst="line">
            <a:avLst/>
          </a:prstGeom>
          <a:ln w="38100">
            <a:solidFill>
              <a:srgbClr val="A62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533900" y="2160684"/>
            <a:ext cx="415636" cy="0"/>
          </a:xfrm>
          <a:prstGeom prst="line">
            <a:avLst/>
          </a:prstGeom>
          <a:ln w="38100">
            <a:solidFill>
              <a:srgbClr val="A62B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 flipV="1">
            <a:off x="819400" y="2933206"/>
            <a:ext cx="3871353" cy="2193564"/>
          </a:xfrm>
          <a:prstGeom prst="bentConnector3">
            <a:avLst>
              <a:gd name="adj1" fmla="val -5828"/>
            </a:avLst>
          </a:prstGeom>
          <a:ln w="38100">
            <a:solidFill>
              <a:srgbClr val="A62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47358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00000"/>
                </a:solidFill>
              </a:rPr>
              <a:t>Service </a:t>
            </a:r>
            <a:r>
              <a:rPr lang="pt-BR" altLang="pt-BR" sz="2400" b="1" dirty="0">
                <a:solidFill>
                  <a:srgbClr val="C00000"/>
                </a:solidFill>
              </a:rPr>
              <a:t>Desk </a:t>
            </a:r>
            <a:br>
              <a:rPr lang="pt-BR" altLang="pt-BR" sz="2400" b="1" dirty="0">
                <a:solidFill>
                  <a:srgbClr val="C00000"/>
                </a:solidFill>
              </a:rPr>
            </a:br>
            <a:r>
              <a:rPr lang="pt-BR" altLang="pt-BR" sz="2000" b="1" dirty="0">
                <a:solidFill>
                  <a:srgbClr val="7F7F7F"/>
                </a:solidFill>
              </a:rPr>
              <a:t/>
            </a:r>
            <a:br>
              <a:rPr lang="pt-BR" altLang="pt-BR" sz="2000" b="1" dirty="0">
                <a:solidFill>
                  <a:srgbClr val="7F7F7F"/>
                </a:solidFill>
              </a:rPr>
            </a:br>
            <a:endParaRPr lang="pt-BR" altLang="pt-BR" sz="2000" b="1" dirty="0">
              <a:solidFill>
                <a:srgbClr val="7F7F7F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14686" y="1233994"/>
            <a:ext cx="8348296" cy="4799656"/>
            <a:chOff x="404103" y="1233994"/>
            <a:chExt cx="8348296" cy="4799656"/>
          </a:xfrm>
        </p:grpSpPr>
        <p:sp>
          <p:nvSpPr>
            <p:cNvPr id="2" name="Oval 1"/>
            <p:cNvSpPr/>
            <p:nvPr/>
          </p:nvSpPr>
          <p:spPr>
            <a:xfrm>
              <a:off x="2582676" y="2082188"/>
              <a:ext cx="3951462" cy="395146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orma livre 24"/>
            <p:cNvSpPr/>
            <p:nvPr/>
          </p:nvSpPr>
          <p:spPr bwMode="auto">
            <a:xfrm rot="21593685">
              <a:off x="1993890" y="3932085"/>
              <a:ext cx="596589" cy="303104"/>
            </a:xfrm>
            <a:custGeom>
              <a:avLst/>
              <a:gdLst>
                <a:gd name="connsiteX0" fmla="*/ 0 w 973989"/>
                <a:gd name="connsiteY0" fmla="*/ 11953 h 23906"/>
                <a:gd name="connsiteX1" fmla="*/ 973989 w 973989"/>
                <a:gd name="connsiteY1" fmla="*/ 1195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3989" h="23906">
                  <a:moveTo>
                    <a:pt x="973989" y="11953"/>
                  </a:moveTo>
                  <a:lnTo>
                    <a:pt x="0" y="11953"/>
                  </a:lnTo>
                </a:path>
              </a:pathLst>
            </a:cu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475344" tIns="-12396" rIns="475346" bIns="-12397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600"/>
            </a:p>
          </p:txBody>
        </p:sp>
        <p:sp>
          <p:nvSpPr>
            <p:cNvPr id="27" name="Forma livre 26"/>
            <p:cNvSpPr/>
            <p:nvPr/>
          </p:nvSpPr>
          <p:spPr bwMode="auto">
            <a:xfrm rot="6408">
              <a:off x="6540491" y="3910519"/>
              <a:ext cx="625375" cy="303104"/>
            </a:xfrm>
            <a:custGeom>
              <a:avLst/>
              <a:gdLst>
                <a:gd name="connsiteX0" fmla="*/ 0 w 938491"/>
                <a:gd name="connsiteY0" fmla="*/ 11953 h 23906"/>
                <a:gd name="connsiteX1" fmla="*/ 938491 w 938491"/>
                <a:gd name="connsiteY1" fmla="*/ 1195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8491" h="23906">
                  <a:moveTo>
                    <a:pt x="0" y="11953"/>
                  </a:moveTo>
                  <a:lnTo>
                    <a:pt x="938491" y="11953"/>
                  </a:ln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458482" tIns="-11510" rIns="458484" bIns="-11509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6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13486" y="3040041"/>
              <a:ext cx="1371189" cy="318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Reprografia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676005" y="3711112"/>
              <a:ext cx="2046153" cy="318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Apoio Operacional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9346" y="3728342"/>
              <a:ext cx="1108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Reservas</a:t>
              </a:r>
              <a:endParaRPr lang="en-US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0974" y="3028499"/>
              <a:ext cx="1262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1"/>
                  </a:solidFill>
                  <a:latin typeface="Verdana"/>
                  <a:cs typeface="Verdana"/>
                </a:rPr>
                <a:t>Tecnologia</a:t>
              </a:r>
              <a:endParaRPr lang="en-US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23552" name="Rectangle 23551"/>
            <p:cNvSpPr/>
            <p:nvPr/>
          </p:nvSpPr>
          <p:spPr>
            <a:xfrm>
              <a:off x="4015968" y="2512151"/>
              <a:ext cx="1226017" cy="318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Help Desk</a:t>
              </a:r>
            </a:p>
          </p:txBody>
        </p:sp>
        <p:sp>
          <p:nvSpPr>
            <p:cNvPr id="23553" name="Rectangle 23552"/>
            <p:cNvSpPr/>
            <p:nvPr/>
          </p:nvSpPr>
          <p:spPr>
            <a:xfrm>
              <a:off x="4538107" y="4345738"/>
              <a:ext cx="16433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Equipamentos</a:t>
              </a:r>
              <a:endParaRPr lang="en-US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23554" name="Rectangle 23553"/>
            <p:cNvSpPr/>
            <p:nvPr/>
          </p:nvSpPr>
          <p:spPr>
            <a:xfrm>
              <a:off x="3193380" y="4345738"/>
              <a:ext cx="11209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Sistemas</a:t>
              </a:r>
              <a:endParaRPr lang="en-US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23556" name="Rectangle 23555"/>
            <p:cNvSpPr/>
            <p:nvPr/>
          </p:nvSpPr>
          <p:spPr>
            <a:xfrm>
              <a:off x="4409554" y="5054939"/>
              <a:ext cx="1625465" cy="318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 smtClean="0">
                  <a:solidFill>
                    <a:schemeClr val="bg1"/>
                  </a:solidFill>
                  <a:latin typeface="Verdana"/>
                  <a:cs typeface="Verdana"/>
                </a:rPr>
                <a:t>Infraestrutura</a:t>
              </a:r>
              <a:endParaRPr lang="pt-BR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23557" name="Rectangle 23556"/>
            <p:cNvSpPr/>
            <p:nvPr/>
          </p:nvSpPr>
          <p:spPr>
            <a:xfrm>
              <a:off x="3323449" y="5043397"/>
              <a:ext cx="801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Verdana"/>
                  <a:cs typeface="Verdana"/>
                </a:rPr>
                <a:t>Redes</a:t>
              </a:r>
              <a:endParaRPr lang="en-US" sz="16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8" name="Retângulo de cantos arredondados 17"/>
            <p:cNvSpPr/>
            <p:nvPr/>
          </p:nvSpPr>
          <p:spPr bwMode="auto">
            <a:xfrm>
              <a:off x="3781039" y="1233994"/>
              <a:ext cx="1578767" cy="102711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 smtClean="0">
                  <a:solidFill>
                    <a:srgbClr val="C000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 DESK</a:t>
              </a:r>
              <a:endParaRPr lang="pt-B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tângulo de cantos arredondados 18"/>
            <p:cNvSpPr/>
            <p:nvPr/>
          </p:nvSpPr>
          <p:spPr bwMode="auto">
            <a:xfrm>
              <a:off x="7173632" y="3548315"/>
              <a:ext cx="1578767" cy="102711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 smtClean="0">
                  <a:solidFill>
                    <a:srgbClr val="C000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ENTREGA DE SERVIÇO</a:t>
              </a:r>
              <a:endParaRPr lang="pt-B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 bwMode="auto">
            <a:xfrm>
              <a:off x="404103" y="3515591"/>
              <a:ext cx="1578767" cy="102711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 smtClean="0">
                  <a:solidFill>
                    <a:srgbClr val="C000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CLIENTE</a:t>
              </a:r>
              <a:endParaRPr lang="pt-B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367187" y="6043111"/>
            <a:ext cx="755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pt-BR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 único de atendimento</a:t>
            </a: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00000"/>
                </a:solidFill>
              </a:rPr>
              <a:t>Service Desk</a:t>
            </a:r>
            <a:r>
              <a:rPr lang="pt-BR" altLang="pt-BR" sz="2400" b="1" dirty="0">
                <a:solidFill>
                  <a:srgbClr val="C00000"/>
                </a:solidFill>
              </a:rPr>
              <a:t/>
            </a:r>
            <a:br>
              <a:rPr lang="pt-BR" altLang="pt-BR" sz="2400" b="1" dirty="0">
                <a:solidFill>
                  <a:srgbClr val="C00000"/>
                </a:solidFill>
              </a:rPr>
            </a:br>
            <a:endParaRPr lang="pt-BR" altLang="pt-BR" sz="2400" b="1" dirty="0">
              <a:solidFill>
                <a:srgbClr val="C0000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74097" y="1458189"/>
            <a:ext cx="7953375" cy="49610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pt-BR" sz="1600" b="1" dirty="0" smtClean="0"/>
              <a:t>Atendimento: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sz="1600" dirty="0" smtClean="0"/>
              <a:t>Segunda </a:t>
            </a:r>
            <a:r>
              <a:rPr lang="pt-BR" sz="1600" dirty="0"/>
              <a:t>a sexta-feira, das 7h às 22h</a:t>
            </a:r>
            <a:br>
              <a:rPr lang="pt-BR" sz="1600" dirty="0"/>
            </a:br>
            <a:r>
              <a:rPr lang="pt-BR" sz="1600" dirty="0"/>
              <a:t>Sábado, das 8h às </a:t>
            </a:r>
            <a:r>
              <a:rPr lang="pt-BR" sz="1600" dirty="0" smtClean="0"/>
              <a:t>17h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pt-BR" sz="16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sz="1600" b="1" dirty="0" smtClean="0"/>
              <a:t>Localização</a:t>
            </a:r>
            <a:r>
              <a:rPr lang="pt-BR" sz="1600" b="1" dirty="0"/>
              <a:t>: </a:t>
            </a:r>
            <a:r>
              <a:rPr lang="pt-BR" sz="1600" dirty="0"/>
              <a:t>2º andar</a:t>
            </a:r>
            <a:br>
              <a:rPr lang="pt-BR" sz="1600" dirty="0"/>
            </a:br>
            <a:endParaRPr lang="pt-BR" sz="16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sz="1600" b="1" dirty="0" smtClean="0"/>
              <a:t>Formas </a:t>
            </a:r>
            <a:r>
              <a:rPr lang="pt-BR" sz="1600" b="1" dirty="0"/>
              <a:t>de </a:t>
            </a:r>
            <a:r>
              <a:rPr lang="pt-BR" sz="1600" b="1" dirty="0" smtClean="0"/>
              <a:t>atendimento: </a:t>
            </a:r>
          </a:p>
          <a:p>
            <a:pPr>
              <a:spcBef>
                <a:spcPts val="0"/>
              </a:spcBef>
              <a:defRPr/>
            </a:pPr>
            <a:r>
              <a:rPr lang="pt-BR" sz="1600" dirty="0" smtClean="0"/>
              <a:t>Balcão</a:t>
            </a:r>
          </a:p>
          <a:p>
            <a:pPr>
              <a:spcBef>
                <a:spcPts val="0"/>
              </a:spcBef>
              <a:defRPr/>
            </a:pPr>
            <a:r>
              <a:rPr lang="pt-BR" sz="1600" dirty="0" smtClean="0"/>
              <a:t>Telefone</a:t>
            </a:r>
          </a:p>
          <a:p>
            <a:pPr>
              <a:spcBef>
                <a:spcPts val="0"/>
              </a:spcBef>
              <a:defRPr/>
            </a:pPr>
            <a:r>
              <a:rPr lang="pt-BR" sz="1600" dirty="0" smtClean="0"/>
              <a:t>Sala </a:t>
            </a:r>
            <a:r>
              <a:rPr lang="pt-BR" sz="1600" dirty="0"/>
              <a:t>de </a:t>
            </a:r>
            <a:r>
              <a:rPr lang="pt-BR" sz="1600" dirty="0" smtClean="0"/>
              <a:t>aula</a:t>
            </a:r>
          </a:p>
          <a:p>
            <a:pPr>
              <a:spcBef>
                <a:spcPts val="0"/>
              </a:spcBef>
              <a:defRPr/>
            </a:pPr>
            <a:r>
              <a:rPr lang="pt-BR" sz="1600" dirty="0" smtClean="0"/>
              <a:t>Portal </a:t>
            </a:r>
            <a:r>
              <a:rPr lang="pt-BR" sz="1600" dirty="0"/>
              <a:t>CA Service Desk na intranet (abertura de chamado pela </a:t>
            </a:r>
            <a:r>
              <a:rPr lang="pt-BR" sz="1600" dirty="0" smtClean="0"/>
              <a:t>Intranet) - </a:t>
            </a:r>
            <a:r>
              <a:rPr lang="pt-BR" altLang="pt-BR" sz="1400" dirty="0" smtClean="0">
                <a:solidFill>
                  <a:srgbClr val="C00026"/>
                </a:solidFill>
                <a:hlinkClick r:id="rId2"/>
              </a:rPr>
              <a:t>http</a:t>
            </a:r>
            <a:r>
              <a:rPr lang="pt-BR" altLang="pt-BR" sz="1400" dirty="0">
                <a:solidFill>
                  <a:srgbClr val="C00026"/>
                </a:solidFill>
                <a:hlinkClick r:id="rId2"/>
              </a:rPr>
              <a:t>://</a:t>
            </a:r>
            <a:r>
              <a:rPr lang="pt-BR" altLang="pt-BR" sz="1400" dirty="0" smtClean="0">
                <a:solidFill>
                  <a:srgbClr val="C00026"/>
                </a:solidFill>
                <a:hlinkClick r:id="rId2"/>
              </a:rPr>
              <a:t>ca.servicedesk.insper.edu.br/CAisd/pdmweb.exe</a:t>
            </a:r>
            <a:endParaRPr lang="pt-BR" altLang="pt-BR" sz="1400" dirty="0" smtClean="0">
              <a:solidFill>
                <a:srgbClr val="C00026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pt-BR" altLang="pt-BR" sz="1400" dirty="0">
              <a:solidFill>
                <a:srgbClr val="C00026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pt-BR" sz="1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pt-BR" sz="14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b="1" dirty="0" smtClean="0"/>
              <a:t>Telefone</a:t>
            </a:r>
            <a:r>
              <a:rPr lang="pt-BR" b="1" dirty="0"/>
              <a:t>: </a:t>
            </a:r>
            <a:r>
              <a:rPr lang="pt-BR" dirty="0"/>
              <a:t>2550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b="1" dirty="0"/>
              <a:t>Sala de aula: </a:t>
            </a:r>
            <a:r>
              <a:rPr lang="pt-BR" dirty="0"/>
              <a:t>Disque 1</a:t>
            </a:r>
            <a:endParaRPr lang="pt-BR" altLang="pt-BR" dirty="0">
              <a:solidFill>
                <a:srgbClr val="C00026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altLang="pt-BR" sz="1600" dirty="0"/>
          </a:p>
        </p:txBody>
      </p:sp>
      <p:pic>
        <p:nvPicPr>
          <p:cNvPr id="4100" name="Picture 4" descr="http://www.omelhorfornecedor.com.br/wp/wp-content/uploads/2013/04/Imagem_alterada_help_des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446" y="1022639"/>
            <a:ext cx="3340778" cy="21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2144"/>
              </p:ext>
            </p:extLst>
          </p:nvPr>
        </p:nvGraphicFramePr>
        <p:xfrm>
          <a:off x="1034779" y="4035832"/>
          <a:ext cx="7029449" cy="1848500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2847159"/>
                <a:gridCol w="4182290"/>
              </a:tblGrid>
              <a:tr h="369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cs typeface="Verdana"/>
                        </a:rPr>
                        <a:t>ESPAÇO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>
                    <a:solidFill>
                      <a:srgbClr val="AD09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cs typeface="Verdana"/>
                        </a:rPr>
                        <a:t>LOCALIZAÇÃO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>
                    <a:solidFill>
                      <a:srgbClr val="AD0920"/>
                    </a:solidFill>
                  </a:tcPr>
                </a:tc>
              </a:tr>
              <a:tr h="369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RESTAURANTE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5º ANDAR </a:t>
                      </a:r>
                      <a:endParaRPr lang="pt-BR" sz="1100" b="0" i="0" u="none" strike="noStrike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</a:tr>
              <a:tr h="369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REFEITÓRIO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TÉRREO E 5º ANDAR </a:t>
                      </a:r>
                      <a:endParaRPr lang="pt-BR" sz="1100" b="0" i="0" u="none" strike="noStrike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</a:tr>
              <a:tr h="369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LANCHONETE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1º. SUBSOLO E 2º. ANDAR</a:t>
                      </a:r>
                      <a:endParaRPr lang="pt-BR" sz="1100" b="0" i="0" u="none" strike="noStrike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</a:tr>
              <a:tr h="369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COPAS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1º</a:t>
                      </a:r>
                      <a:r>
                        <a:rPr lang="pt-BR" sz="1100" u="none" strike="noStrike" baseline="0" dirty="0" smtClean="0">
                          <a:effectLst/>
                          <a:latin typeface="Verdana"/>
                          <a:cs typeface="Verdana"/>
                        </a:rPr>
                        <a:t>, </a:t>
                      </a:r>
                      <a:r>
                        <a:rPr lang="pt-BR" sz="1100" u="none" strike="noStrike" dirty="0" smtClean="0">
                          <a:effectLst/>
                          <a:latin typeface="Verdana"/>
                          <a:cs typeface="Verdana"/>
                        </a:rPr>
                        <a:t>3º, 4º, 5ª, 6º, 7º E 8º ANDAR</a:t>
                      </a:r>
                      <a:endParaRPr lang="pt-BR" sz="1100" b="0" i="0" u="none" strike="noStrike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524" marR="9524" marT="9521" marB="0" anchor="ctr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Alimentação</a:t>
            </a:r>
            <a:endParaRPr lang="pt-BR" altLang="pt-BR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Restaurante (5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78" y="1578017"/>
            <a:ext cx="7029449" cy="1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628650"/>
            <a:ext cx="8229600" cy="619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000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sz="2400" b="1" dirty="0" smtClean="0">
                <a:solidFill>
                  <a:srgbClr val="C00000"/>
                </a:solidFill>
              </a:rPr>
              <a:t>Seja bem-vindo!</a:t>
            </a:r>
            <a:br>
              <a:rPr lang="pt-BR" altLang="pt-BR" sz="2400" b="1" dirty="0" smtClean="0">
                <a:solidFill>
                  <a:srgbClr val="C00000"/>
                </a:solidFill>
              </a:rPr>
            </a:br>
            <a:endParaRPr lang="pt-BR" altLang="pt-BR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27736" r="17031" b="45898"/>
          <a:stretch/>
        </p:blipFill>
        <p:spPr bwMode="auto">
          <a:xfrm>
            <a:off x="457200" y="1967244"/>
            <a:ext cx="8357306" cy="26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9534" y="3636044"/>
            <a:ext cx="306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www.insper.edu.br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98" y="2844822"/>
            <a:ext cx="1732955" cy="61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sz="2400" b="1" dirty="0" smtClean="0"/>
              <a:t>O Insper</a:t>
            </a:r>
            <a:endParaRPr lang="pt-B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225" y="2471550"/>
            <a:ext cx="4401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 Insper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surgiu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repetisse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apenas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estava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feito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mas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inovasse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conteúdo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acadêmico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rigoroso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atualizado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aliado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práticas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pedagógicas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abrangente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sistêmica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transmitisse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desenvolvesse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competências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educacional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fator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transformação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desenvolvimento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da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razão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ser.” 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Claudio Haddad,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Presidente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847" y="5043050"/>
            <a:ext cx="1054189" cy="88058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664702" y="1517979"/>
            <a:ext cx="7869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Somos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instituição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independente e sem fins lucrativos dedicada ao ensino e pesquisa nas áreas de administração, economia, direito e engenharia.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S:\NOVO BANCO DE IMAGENS\2012\Institucionais\Todas fotos - alta qualidade\20.03.12\3R0G63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095" y="2471550"/>
            <a:ext cx="3177941" cy="21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sz="2400" b="1" dirty="0" smtClean="0"/>
              <a:t>O Insper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226" y="1485900"/>
            <a:ext cx="7505700" cy="499522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sz="1900" b="1" dirty="0">
                <a:solidFill>
                  <a:srgbClr val="C00026"/>
                </a:solidFill>
              </a:rPr>
              <a:t>Visão</a:t>
            </a:r>
            <a:endParaRPr lang="pt-BR" sz="1900" dirty="0"/>
          </a:p>
          <a:p>
            <a:pPr algn="just">
              <a:lnSpc>
                <a:spcPct val="120000"/>
              </a:lnSpc>
            </a:pPr>
            <a:r>
              <a:rPr lang="pt-BR" dirty="0" smtClean="0"/>
              <a:t>	</a:t>
            </a:r>
            <a:r>
              <a:rPr lang="pt-BR" sz="1600" dirty="0" smtClean="0"/>
              <a:t>Ser </a:t>
            </a:r>
            <a:r>
              <a:rPr lang="pt-BR" sz="1600" dirty="0"/>
              <a:t>a </a:t>
            </a:r>
            <a:r>
              <a:rPr lang="pt-BR" sz="1600" b="1" dirty="0"/>
              <a:t>melhor instituição de ensino superior brasileira </a:t>
            </a:r>
            <a:r>
              <a:rPr lang="pt-BR" sz="1600" dirty="0"/>
              <a:t>nas áreas em que atuar e ser reconhecida como tal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pt-BR" b="1" dirty="0" smtClean="0">
              <a:solidFill>
                <a:srgbClr val="C00026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1900" b="1" dirty="0" smtClean="0">
                <a:solidFill>
                  <a:srgbClr val="C00026"/>
                </a:solidFill>
              </a:rPr>
              <a:t>Missão</a:t>
            </a:r>
            <a:endParaRPr lang="pt-BR" sz="1900" dirty="0"/>
          </a:p>
          <a:p>
            <a:pPr algn="just">
              <a:lnSpc>
                <a:spcPct val="120000"/>
              </a:lnSpc>
            </a:pPr>
            <a:r>
              <a:rPr lang="pt-BR" dirty="0" smtClean="0"/>
              <a:t>	</a:t>
            </a:r>
            <a:r>
              <a:rPr lang="pt-BR" sz="1600" dirty="0" smtClean="0"/>
              <a:t>Ser </a:t>
            </a:r>
            <a:r>
              <a:rPr lang="pt-BR" sz="1600" dirty="0"/>
              <a:t>um </a:t>
            </a:r>
            <a:r>
              <a:rPr lang="pt-BR" sz="1600" b="1" dirty="0"/>
              <a:t>centro de referência em educação </a:t>
            </a:r>
            <a:r>
              <a:rPr lang="pt-BR" sz="1600" dirty="0"/>
              <a:t>e </a:t>
            </a:r>
            <a:r>
              <a:rPr lang="pt-BR" sz="1600" b="1" dirty="0"/>
              <a:t>geração de conhecimento </a:t>
            </a:r>
            <a:r>
              <a:rPr lang="pt-BR" sz="1600" dirty="0"/>
              <a:t>nas áreas de a</a:t>
            </a:r>
            <a:r>
              <a:rPr lang="pt-BR" sz="1600" b="1" dirty="0"/>
              <a:t>dministração, economia, direito e engenharia</a:t>
            </a:r>
            <a:r>
              <a:rPr lang="pt-BR" sz="1600" dirty="0"/>
              <a:t>, explorando suas complementaridades para agregar valor às organizações e à sociedade. </a:t>
            </a:r>
            <a:endParaRPr lang="pt-BR" sz="1600" dirty="0" smtClean="0"/>
          </a:p>
          <a:p>
            <a:pPr algn="just">
              <a:lnSpc>
                <a:spcPct val="120000"/>
              </a:lnSpc>
            </a:pPr>
            <a:r>
              <a:rPr lang="pt-BR" sz="1600" dirty="0" smtClean="0"/>
              <a:t>	Visamos </a:t>
            </a:r>
            <a:r>
              <a:rPr lang="pt-BR" sz="1600" dirty="0"/>
              <a:t>ao desenvolvimento de líderes e profissionais inovadores, da graduação às demais etapas de suas vidas, por meio de um forte engajamento do corpo docente e discente no processo de ensino e aprendizagem, habilitando-os a lidar com as complexidades do ambiente em que atuarem. </a:t>
            </a:r>
          </a:p>
          <a:p>
            <a:pPr algn="just">
              <a:lnSpc>
                <a:spcPct val="120000"/>
              </a:lnSpc>
            </a:pPr>
            <a:r>
              <a:rPr lang="pt-BR" sz="1600" dirty="0" smtClean="0"/>
              <a:t>	Valorizamos </a:t>
            </a:r>
            <a:r>
              <a:rPr lang="pt-BR" sz="1600" dirty="0"/>
              <a:t>a pesquisa fundamentada em questões relevantes </a:t>
            </a:r>
            <a:r>
              <a:rPr lang="pt-BR" sz="1600" dirty="0" smtClean="0"/>
              <a:t>às organizações </a:t>
            </a:r>
            <a:r>
              <a:rPr lang="pt-BR" sz="1600" dirty="0"/>
              <a:t>e à sociedade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2146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o 78"/>
          <p:cNvGrpSpPr/>
          <p:nvPr/>
        </p:nvGrpSpPr>
        <p:grpSpPr>
          <a:xfrm>
            <a:off x="604980" y="4719944"/>
            <a:ext cx="7771124" cy="1923728"/>
            <a:chOff x="615773" y="3482805"/>
            <a:chExt cx="7771124" cy="1923728"/>
          </a:xfrm>
        </p:grpSpPr>
        <p:sp>
          <p:nvSpPr>
            <p:cNvPr id="31" name="CaixaDeTexto 30"/>
            <p:cNvSpPr txBox="1"/>
            <p:nvPr/>
          </p:nvSpPr>
          <p:spPr>
            <a:xfrm>
              <a:off x="6354332" y="3830212"/>
              <a:ext cx="1372028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A62B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2013 </a:t>
              </a:r>
            </a:p>
            <a:p>
              <a:r>
                <a:rPr lang="pt-BR" sz="900" dirty="0" smtClean="0">
                  <a:solidFill>
                    <a:srgbClr val="A62B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Comunidade Alumni alcança 10mil alunos graduados e o campus é expandido em oito mil m</a:t>
              </a:r>
              <a:r>
                <a:rPr lang="pt-BR" sz="900" baseline="30000" dirty="0" smtClean="0">
                  <a:solidFill>
                    <a:srgbClr val="A62B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pt-BR" sz="900" baseline="30000" dirty="0">
                <a:solidFill>
                  <a:srgbClr val="A62B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937603" y="3810081"/>
              <a:ext cx="13720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C4161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 </a:t>
              </a:r>
            </a:p>
            <a:p>
              <a:r>
                <a:rPr lang="pt-BR" sz="900" dirty="0" smtClean="0">
                  <a:solidFill>
                    <a:srgbClr val="C4161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Celebração de 10 anos de formatura da 1ª. turma de alunos da Graduação e 25 anos da 1ª. turma de MBA</a:t>
              </a:r>
              <a:endParaRPr lang="pt-BR" sz="900" baseline="30000" dirty="0">
                <a:solidFill>
                  <a:srgbClr val="C416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5773" y="3759928"/>
              <a:ext cx="1372028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AF0D1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2007</a:t>
              </a:r>
            </a:p>
            <a:p>
              <a:r>
                <a:rPr lang="pt-BR" sz="900" dirty="0" smtClean="0">
                  <a:solidFill>
                    <a:srgbClr val="AF0D1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Instituição é certificada pelo Association of MBAs (AMBA) e programas de Educação Executiva são contemplados pelo ranking Financial Times pela 1ª. </a:t>
              </a:r>
              <a:r>
                <a:rPr lang="pt-BR" sz="900" dirty="0">
                  <a:solidFill>
                    <a:srgbClr val="AF0D1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</a:t>
              </a:r>
              <a:r>
                <a:rPr lang="pt-BR" sz="900" dirty="0" smtClean="0">
                  <a:solidFill>
                    <a:srgbClr val="AF0D1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ez.</a:t>
              </a:r>
              <a:endParaRPr lang="pt-BR" sz="900" baseline="30000" dirty="0">
                <a:solidFill>
                  <a:srgbClr val="AF0D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006638" y="3776234"/>
              <a:ext cx="137202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81090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</a:p>
            <a:p>
              <a:r>
                <a:rPr lang="pt-BR" sz="900" dirty="0" smtClean="0">
                  <a:solidFill>
                    <a:srgbClr val="81090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Mudança da marca para Insper</a:t>
              </a:r>
              <a:endParaRPr lang="pt-BR" sz="900" baseline="30000" dirty="0">
                <a:solidFill>
                  <a:srgbClr val="8109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529970" y="3837789"/>
              <a:ext cx="1372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srgbClr val="81090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  <a:p>
              <a:r>
                <a:rPr lang="pt-BR" sz="900" dirty="0" smtClean="0">
                  <a:solidFill>
                    <a:srgbClr val="81090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Insper recebe a mais importante certificação de escolas de negócios no mundo - AACSB</a:t>
              </a:r>
              <a:endParaRPr lang="pt-BR" sz="900" baseline="30000" dirty="0">
                <a:solidFill>
                  <a:srgbClr val="8109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669634" y="3482805"/>
              <a:ext cx="129309" cy="1385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F0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Elipse 67"/>
            <p:cNvSpPr/>
            <p:nvPr/>
          </p:nvSpPr>
          <p:spPr>
            <a:xfrm>
              <a:off x="2211165" y="3492232"/>
              <a:ext cx="129309" cy="1385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109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9" name="Conector reto 68"/>
            <p:cNvCxnSpPr>
              <a:stCxn id="67" idx="6"/>
              <a:endCxn id="68" idx="2"/>
            </p:cNvCxnSpPr>
            <p:nvPr/>
          </p:nvCxnSpPr>
          <p:spPr>
            <a:xfrm>
              <a:off x="798943" y="3552078"/>
              <a:ext cx="1412222" cy="9427"/>
            </a:xfrm>
            <a:prstGeom prst="line">
              <a:avLst/>
            </a:prstGeom>
            <a:ln w="28575">
              <a:solidFill>
                <a:srgbClr val="AF0D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2383131" y="3561505"/>
              <a:ext cx="1316356" cy="1411"/>
            </a:xfrm>
            <a:prstGeom prst="line">
              <a:avLst/>
            </a:prstGeom>
            <a:ln w="28575">
              <a:solidFill>
                <a:srgbClr val="8109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ipse 70"/>
            <p:cNvSpPr/>
            <p:nvPr/>
          </p:nvSpPr>
          <p:spPr>
            <a:xfrm>
              <a:off x="3692187" y="3506086"/>
              <a:ext cx="129309" cy="1385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109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/>
            <p:cNvSpPr/>
            <p:nvPr/>
          </p:nvSpPr>
          <p:spPr>
            <a:xfrm>
              <a:off x="5295169" y="3507497"/>
              <a:ext cx="129309" cy="1385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62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8257588" y="3506086"/>
              <a:ext cx="129309" cy="1385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458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4" name="Conector reto 73"/>
            <p:cNvCxnSpPr/>
            <p:nvPr/>
          </p:nvCxnSpPr>
          <p:spPr>
            <a:xfrm flipV="1">
              <a:off x="3873437" y="3576770"/>
              <a:ext cx="1440204" cy="1"/>
            </a:xfrm>
            <a:prstGeom prst="line">
              <a:avLst/>
            </a:prstGeom>
            <a:ln w="28575">
              <a:solidFill>
                <a:srgbClr val="8109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>
              <a:off x="5442945" y="3579371"/>
              <a:ext cx="1345479" cy="0"/>
            </a:xfrm>
            <a:prstGeom prst="line">
              <a:avLst/>
            </a:prstGeom>
            <a:ln w="28575">
              <a:solidFill>
                <a:srgbClr val="A62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o 83"/>
          <p:cNvGrpSpPr/>
          <p:nvPr/>
        </p:nvGrpSpPr>
        <p:grpSpPr>
          <a:xfrm>
            <a:off x="224924" y="1392429"/>
            <a:ext cx="8142809" cy="2515034"/>
            <a:chOff x="224924" y="718201"/>
            <a:chExt cx="8142809" cy="2515034"/>
          </a:xfrm>
        </p:grpSpPr>
        <p:grpSp>
          <p:nvGrpSpPr>
            <p:cNvPr id="80" name="Grupo 79"/>
            <p:cNvGrpSpPr/>
            <p:nvPr/>
          </p:nvGrpSpPr>
          <p:grpSpPr>
            <a:xfrm>
              <a:off x="604980" y="1520458"/>
              <a:ext cx="7762753" cy="1712777"/>
              <a:chOff x="604980" y="1520458"/>
              <a:chExt cx="7762753" cy="1712777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745082" y="1520458"/>
                <a:ext cx="129309" cy="138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AA6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2415917" y="1529885"/>
                <a:ext cx="129309" cy="138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590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2" name="Conector reto 21"/>
              <p:cNvCxnSpPr>
                <a:stCxn id="3" idx="6"/>
                <a:endCxn id="12" idx="2"/>
              </p:cNvCxnSpPr>
              <p:nvPr/>
            </p:nvCxnSpPr>
            <p:spPr>
              <a:xfrm>
                <a:off x="874391" y="1589731"/>
                <a:ext cx="1541526" cy="9427"/>
              </a:xfrm>
              <a:prstGeom prst="line">
                <a:avLst/>
              </a:prstGeom>
              <a:ln w="28575">
                <a:solidFill>
                  <a:srgbClr val="FAA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 flipV="1">
                <a:off x="2550939" y="1599158"/>
                <a:ext cx="1316356" cy="1411"/>
              </a:xfrm>
              <a:prstGeom prst="line">
                <a:avLst/>
              </a:prstGeom>
              <a:ln w="28575">
                <a:solidFill>
                  <a:srgbClr val="E590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ixaDeTexto 41"/>
              <p:cNvSpPr txBox="1"/>
              <p:nvPr/>
            </p:nvSpPr>
            <p:spPr>
              <a:xfrm>
                <a:off x="604980" y="1818510"/>
                <a:ext cx="1372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rgbClr val="FAA61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1970</a:t>
                </a:r>
              </a:p>
              <a:p>
                <a:r>
                  <a:rPr lang="pt-BR" sz="900" dirty="0" smtClean="0">
                    <a:solidFill>
                      <a:srgbClr val="FAA61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Constituição do IBMEC (Instituto Brasileiro de Mercado de Capitais)</a:t>
                </a:r>
                <a:endParaRPr lang="pt-BR" sz="900" baseline="30000" dirty="0">
                  <a:solidFill>
                    <a:srgbClr val="FAA61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2157942" y="1841156"/>
                <a:ext cx="1372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rgbClr val="E5900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1987</a:t>
                </a:r>
              </a:p>
              <a:p>
                <a:r>
                  <a:rPr lang="pt-BR" sz="900" dirty="0" smtClean="0">
                    <a:solidFill>
                      <a:srgbClr val="E5900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Início das atividades educacionais em São Paulo com a criação do MBA em Finanças</a:t>
                </a:r>
                <a:endParaRPr lang="pt-BR" sz="900" baseline="30000" dirty="0">
                  <a:solidFill>
                    <a:srgbClr val="E590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3791847" y="1841156"/>
                <a:ext cx="1372028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rgbClr val="F5822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1999</a:t>
                </a:r>
              </a:p>
              <a:p>
                <a:r>
                  <a:rPr lang="pt-BR" sz="900" dirty="0" smtClean="0">
                    <a:solidFill>
                      <a:srgbClr val="F5822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Criação do IBMEC Educacional S.A. com a compra das atividades educacionais do IBMEC</a:t>
                </a:r>
                <a:endParaRPr lang="pt-BR" sz="900" baseline="30000" dirty="0">
                  <a:solidFill>
                    <a:srgbClr val="F582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5327722" y="1818509"/>
                <a:ext cx="1372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rgbClr val="F15A2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</a:p>
              <a:p>
                <a:r>
                  <a:rPr lang="pt-BR" sz="900" dirty="0" smtClean="0">
                    <a:solidFill>
                      <a:srgbClr val="F15A2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IBMEC São Paulo se torna independente do IBMEC Educacional S.A. e sem fins lucrativos</a:t>
                </a:r>
                <a:endParaRPr lang="pt-BR" sz="900" baseline="30000" dirty="0">
                  <a:solidFill>
                    <a:srgbClr val="F15A2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6995705" y="1863629"/>
                <a:ext cx="1372028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rgbClr val="C0002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</a:p>
              <a:p>
                <a:r>
                  <a:rPr lang="pt-BR" sz="900" dirty="0" smtClean="0">
                    <a:solidFill>
                      <a:srgbClr val="C0002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Inauguração do novo campus na Vila Olímpia, formação do Conselho Deliberativo e da Comissão Externa de Avaliação (CEA)</a:t>
                </a:r>
                <a:endParaRPr lang="pt-BR" sz="900" baseline="30000" dirty="0">
                  <a:solidFill>
                    <a:srgbClr val="C000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3887703" y="1543739"/>
                <a:ext cx="129309" cy="138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82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5435269" y="1545150"/>
                <a:ext cx="129309" cy="138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82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7086531" y="1543739"/>
                <a:ext cx="129309" cy="138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416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2" name="Conector reto 61"/>
              <p:cNvCxnSpPr>
                <a:endCxn id="60" idx="2"/>
              </p:cNvCxnSpPr>
              <p:nvPr/>
            </p:nvCxnSpPr>
            <p:spPr>
              <a:xfrm flipV="1">
                <a:off x="3995065" y="1614423"/>
                <a:ext cx="1440204" cy="1"/>
              </a:xfrm>
              <a:prstGeom prst="line">
                <a:avLst/>
              </a:prstGeom>
              <a:ln w="28575">
                <a:solidFill>
                  <a:srgbClr val="F582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/>
              <p:cNvCxnSpPr>
                <a:endCxn id="61" idx="2"/>
              </p:cNvCxnSpPr>
              <p:nvPr/>
            </p:nvCxnSpPr>
            <p:spPr>
              <a:xfrm flipV="1">
                <a:off x="5555337" y="1613012"/>
                <a:ext cx="1531194" cy="4012"/>
              </a:xfrm>
              <a:prstGeom prst="line">
                <a:avLst/>
              </a:prstGeom>
              <a:ln w="28575">
                <a:solidFill>
                  <a:srgbClr val="F582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924" y="729669"/>
              <a:ext cx="1196377" cy="757281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7548" y="718201"/>
              <a:ext cx="1254433" cy="787221"/>
            </a:xfrm>
            <a:prstGeom prst="rect">
              <a:avLst/>
            </a:prstGeom>
          </p:spPr>
        </p:pic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339" y="757376"/>
              <a:ext cx="1191691" cy="757282"/>
            </a:xfrm>
            <a:prstGeom prst="rect">
              <a:avLst/>
            </a:prstGeom>
          </p:spPr>
        </p:pic>
      </p:grpSp>
      <p:pic>
        <p:nvPicPr>
          <p:cNvPr id="82" name="Imagem 8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29" y="3943779"/>
            <a:ext cx="1198802" cy="769819"/>
          </a:xfrm>
          <a:prstGeom prst="rect">
            <a:avLst/>
          </a:prstGeom>
        </p:spPr>
      </p:pic>
      <p:pic>
        <p:nvPicPr>
          <p:cNvPr id="83" name="Imagem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3" y="3988341"/>
            <a:ext cx="1243216" cy="741030"/>
          </a:xfrm>
          <a:prstGeom prst="rect">
            <a:avLst/>
          </a:prstGeom>
        </p:spPr>
      </p:pic>
      <p:sp>
        <p:nvSpPr>
          <p:cNvPr id="85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F1433"/>
                </a:solidFill>
              </a:rPr>
              <a:t>Trajetória</a:t>
            </a:r>
            <a:endParaRPr lang="pt-BR" sz="2400" b="1" dirty="0"/>
          </a:p>
        </p:txBody>
      </p:sp>
      <p:cxnSp>
        <p:nvCxnSpPr>
          <p:cNvPr id="40" name="Conector reto 39"/>
          <p:cNvCxnSpPr/>
          <p:nvPr/>
        </p:nvCxnSpPr>
        <p:spPr>
          <a:xfrm>
            <a:off x="6907935" y="4812498"/>
            <a:ext cx="1345479" cy="0"/>
          </a:xfrm>
          <a:prstGeom prst="line">
            <a:avLst/>
          </a:prstGeom>
          <a:ln w="28575">
            <a:solidFill>
              <a:srgbClr val="D45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6778626" y="4747237"/>
            <a:ext cx="129309" cy="138546"/>
          </a:xfrm>
          <a:prstGeom prst="ellipse">
            <a:avLst/>
          </a:prstGeom>
          <a:solidFill>
            <a:schemeClr val="bg1"/>
          </a:solidFill>
          <a:ln>
            <a:solidFill>
              <a:srgbClr val="A62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7716556" y="5063290"/>
            <a:ext cx="137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D458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</a:p>
          <a:p>
            <a:r>
              <a:rPr lang="pt-BR" sz="900" dirty="0" smtClean="0">
                <a:solidFill>
                  <a:srgbClr val="D458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Insper completa 10 anos como instituição sem fins lucrativos e renova sua logomarca</a:t>
            </a:r>
            <a:endParaRPr lang="pt-BR" sz="900" baseline="30000" dirty="0">
              <a:solidFill>
                <a:srgbClr val="D458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http://student.chicagobooth.edu/group/sabg/ibc/images/Video%20Ico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5932" r="21919" b="21045"/>
          <a:stretch>
            <a:fillRect/>
          </a:stretch>
        </p:blipFill>
        <p:spPr bwMode="auto">
          <a:xfrm>
            <a:off x="2596656" y="634814"/>
            <a:ext cx="3746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>
                <a:solidFill>
                  <a:srgbClr val="CF1433"/>
                </a:solidFill>
              </a:rPr>
              <a:t>Certificações </a:t>
            </a:r>
            <a:r>
              <a:rPr lang="pt-BR" altLang="pt-BR" sz="2400" b="1" dirty="0" smtClean="0">
                <a:solidFill>
                  <a:srgbClr val="CF1433"/>
                </a:solidFill>
              </a:rPr>
              <a:t>e Reconhecimentos</a:t>
            </a:r>
            <a:endParaRPr lang="pt-BR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65" y="4231234"/>
            <a:ext cx="861790" cy="1177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34" y="2274378"/>
            <a:ext cx="1139994" cy="1139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20" y="2558000"/>
            <a:ext cx="1653389" cy="572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234" y="2361879"/>
            <a:ext cx="1321839" cy="973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61" y="2274378"/>
            <a:ext cx="1028948" cy="1266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26" y="4382513"/>
            <a:ext cx="1462809" cy="100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44" y="4231234"/>
            <a:ext cx="1106617" cy="1093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02" y="4483931"/>
            <a:ext cx="1533516" cy="5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F1433"/>
                </a:solidFill>
              </a:rPr>
              <a:t>Programas de Ensino &amp; Pesquisa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7200" y="1501433"/>
            <a:ext cx="8229600" cy="50219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GRADUAÇÃO</a:t>
            </a:r>
          </a:p>
          <a:p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Engenharia </a:t>
            </a:r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PÓS-GRADUAÇÃO </a:t>
            </a:r>
            <a:r>
              <a:rPr lang="pt-BR" sz="11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LATO SENSU</a:t>
            </a:r>
          </a:p>
          <a:p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in Business Administration</a:t>
            </a:r>
          </a:p>
          <a:p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Business Project</a:t>
            </a:r>
          </a:p>
          <a:p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Financial Management</a:t>
            </a:r>
          </a:p>
          <a:p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Healthcare Management</a:t>
            </a:r>
          </a:p>
          <a:p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Marketing Management</a:t>
            </a:r>
          </a:p>
          <a:p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People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MBA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MBA Executivo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MBA Executivo em Finanças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MBA Executivo em Gestão de Saúde </a:t>
            </a:r>
            <a:r>
              <a:rPr lang="pt-BR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Einsten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-Insper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LL.C. em Direito Empresarial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LL.M. em Direito dos Contratos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LL.M. em Direito dos Mercados Financeiros 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de Capitais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LL.M. em Direito Societário</a:t>
            </a:r>
          </a:p>
          <a:p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LL.M. em Direito Tributário</a:t>
            </a:r>
          </a:p>
          <a:p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PÓS-GRADUAÇÃO </a:t>
            </a:r>
            <a:r>
              <a:rPr lang="pt-BR" sz="11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STRICTO SENSU</a:t>
            </a:r>
          </a:p>
          <a:p>
            <a:endParaRPr lang="pt-BR" sz="11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EXECUTIVA</a:t>
            </a:r>
          </a:p>
          <a:p>
            <a:endParaRPr lang="pt-BR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Cursos de curta e média duração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Estratégia e Negócios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Finanças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Journeys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Liderança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e Inovação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Negociações</a:t>
            </a:r>
          </a:p>
          <a:p>
            <a:pPr lvl="1"/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Operações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Cursos customizados para empresas</a:t>
            </a:r>
          </a:p>
          <a:p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</a:t>
            </a:r>
            <a:r>
              <a:rPr lang="pt-B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PESQUISA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Finanças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Políticas Públicas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Pesquisa em 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</a:t>
            </a: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Empreendedorismo e Inovação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83309" y="2420503"/>
            <a:ext cx="8229600" cy="2031423"/>
          </a:xfrm>
        </p:spPr>
        <p:txBody>
          <a:bodyPr/>
          <a:lstStyle/>
          <a:p>
            <a:pPr algn="ctr"/>
            <a:r>
              <a:rPr lang="pt-BR" altLang="pt-BR" sz="2400" b="1" dirty="0" smtClean="0">
                <a:solidFill>
                  <a:srgbClr val="CF1433"/>
                </a:solidFill>
              </a:rPr>
              <a:t>Governança</a:t>
            </a:r>
            <a:br>
              <a:rPr lang="pt-BR" altLang="pt-BR" sz="2400" b="1" dirty="0" smtClean="0">
                <a:solidFill>
                  <a:srgbClr val="CF1433"/>
                </a:solidFill>
              </a:rPr>
            </a:br>
            <a:r>
              <a:rPr lang="pt-BR" altLang="pt-BR" sz="2400" b="1" dirty="0">
                <a:solidFill>
                  <a:schemeClr val="tx1"/>
                </a:solidFill>
              </a:rPr>
              <a:t/>
            </a:r>
            <a:br>
              <a:rPr lang="pt-BR" altLang="pt-BR" sz="2400" b="1" dirty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>Contamos com </a:t>
            </a:r>
            <a:r>
              <a:rPr lang="pt-BR" sz="1800" dirty="0">
                <a:solidFill>
                  <a:schemeClr val="tx1"/>
                </a:solidFill>
                <a:hlinkClick r:id="rId2"/>
              </a:rPr>
              <a:t>fóruns de governança</a:t>
            </a:r>
            <a:r>
              <a:rPr lang="pt-BR" sz="1800" dirty="0">
                <a:solidFill>
                  <a:schemeClr val="tx1"/>
                </a:solidFill>
              </a:rPr>
              <a:t> formados por diferentes </a:t>
            </a:r>
            <a:r>
              <a:rPr lang="pt-BR" sz="1800" i="1" dirty="0">
                <a:solidFill>
                  <a:schemeClr val="tx1"/>
                </a:solidFill>
              </a:rPr>
              <a:t>stakeholders</a:t>
            </a:r>
            <a:r>
              <a:rPr lang="pt-BR" sz="1800" dirty="0">
                <a:solidFill>
                  <a:schemeClr val="tx1"/>
                </a:solidFill>
              </a:rPr>
              <a:t> que participam de definições estratégicas e acompanham o desenvolvimento da Escola.</a:t>
            </a:r>
            <a:r>
              <a:rPr lang="pt-BR" altLang="pt-BR" sz="2400" b="1" dirty="0" smtClean="0">
                <a:solidFill>
                  <a:schemeClr val="tx1"/>
                </a:solidFill>
              </a:rPr>
              <a:t/>
            </a:r>
            <a:br>
              <a:rPr lang="pt-BR" altLang="pt-BR" sz="2400" b="1" dirty="0" smtClean="0">
                <a:solidFill>
                  <a:schemeClr val="tx1"/>
                </a:solidFill>
              </a:rPr>
            </a:br>
            <a:r>
              <a:rPr lang="pt-BR" altLang="pt-BR" sz="2400" b="1" dirty="0">
                <a:solidFill>
                  <a:srgbClr val="CF1433"/>
                </a:solidFill>
              </a:rPr>
              <a:t/>
            </a:r>
            <a:br>
              <a:rPr lang="pt-BR" altLang="pt-BR" sz="2400" b="1" dirty="0">
                <a:solidFill>
                  <a:srgbClr val="CF1433"/>
                </a:solidFill>
              </a:rPr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870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F1433"/>
                </a:solidFill>
              </a:rPr>
              <a:t>Conselho Deliberativo</a:t>
            </a:r>
            <a:endParaRPr lang="pt-BR" sz="2400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7544" y="1268760"/>
            <a:ext cx="7920880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sz="1500" dirty="0"/>
              <a:t>O Conselho Deliberativo foi criado em </a:t>
            </a:r>
            <a:r>
              <a:rPr lang="pt-BR" sz="1500" dirty="0" smtClean="0"/>
              <a:t>2006. Cabe </a:t>
            </a:r>
            <a:r>
              <a:rPr lang="pt-BR" sz="1500" dirty="0"/>
              <a:t>a esse </a:t>
            </a:r>
            <a:r>
              <a:rPr lang="pt-BR" sz="1500" dirty="0" smtClean="0"/>
              <a:t>órgão a </a:t>
            </a:r>
            <a:r>
              <a:rPr lang="pt-BR" sz="1500" dirty="0"/>
              <a:t>escolha do Presidente da Instituição, a orientação estratégica, </a:t>
            </a:r>
            <a:r>
              <a:rPr lang="pt-BR" sz="1500" dirty="0" smtClean="0"/>
              <a:t>o monitoramento </a:t>
            </a:r>
            <a:r>
              <a:rPr lang="pt-BR" sz="1500" dirty="0"/>
              <a:t>da administração, a aprovação e o </a:t>
            </a:r>
            <a:r>
              <a:rPr lang="pt-BR" sz="1500" dirty="0" smtClean="0"/>
              <a:t>acompanhamento do </a:t>
            </a:r>
            <a:r>
              <a:rPr lang="pt-BR" sz="1500" dirty="0"/>
              <a:t>orçamento e a orientação político-econômico-financeira, </a:t>
            </a:r>
            <a:r>
              <a:rPr lang="pt-BR" sz="1500" dirty="0" smtClean="0"/>
              <a:t>incluindo a </a:t>
            </a:r>
            <a:r>
              <a:rPr lang="pt-BR" sz="1500" dirty="0"/>
              <a:t>captação de recursos necessária à manutenção e ao </a:t>
            </a:r>
            <a:r>
              <a:rPr lang="pt-BR" sz="1500" dirty="0" smtClean="0"/>
              <a:t>crescimento das </a:t>
            </a:r>
            <a:r>
              <a:rPr lang="pt-BR" sz="1500" dirty="0"/>
              <a:t>atividades estratégicas. Adicionalmente, o Conselho </a:t>
            </a:r>
            <a:r>
              <a:rPr lang="pt-BR" sz="1500" dirty="0" smtClean="0"/>
              <a:t>Deliberativo aprova </a:t>
            </a:r>
            <a:r>
              <a:rPr lang="pt-BR" sz="1500" dirty="0"/>
              <a:t>a criação de novos programas acadêmicos.</a:t>
            </a:r>
            <a:endParaRPr lang="pt-BR" altLang="pt-BR" sz="1500" dirty="0" smtClean="0"/>
          </a:p>
        </p:txBody>
      </p:sp>
      <p:pic>
        <p:nvPicPr>
          <p:cNvPr id="10" name="Picture 9" descr="Conselho Deliberativo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56992"/>
            <a:ext cx="4495428" cy="2996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3579981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Claudio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L. S. Haddad (Presidente)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Fábio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Barbosa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Fernando Gomes de Oliveira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Luis Norberto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Pascoal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Maurizio Mauro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Michael Edgar Perlman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Paulo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Guilherme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Aguiar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Cunha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Pedro Moreira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619125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rgbClr val="C00000"/>
                </a:solidFill>
              </a:rPr>
              <a:t>Assembleia de Associados</a:t>
            </a:r>
            <a:endParaRPr lang="pt-BR" altLang="pt-BR" sz="2400" b="1" dirty="0">
              <a:solidFill>
                <a:srgbClr val="B60008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74613" y="1587803"/>
            <a:ext cx="7313241" cy="2097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 smtClean="0"/>
              <a:t>A</a:t>
            </a:r>
            <a:r>
              <a:rPr lang="pt-BR" sz="1600" dirty="0"/>
              <a:t> </a:t>
            </a:r>
            <a:r>
              <a:rPr lang="pt-BR" sz="1600" dirty="0" smtClean="0"/>
              <a:t>Assembleia de Associados é </a:t>
            </a:r>
            <a:r>
              <a:rPr lang="pt-BR" sz="1600" dirty="0"/>
              <a:t>um órgão de governança adicional</a:t>
            </a:r>
            <a:r>
              <a:rPr lang="pt-BR" sz="1600" dirty="0" smtClean="0"/>
              <a:t>, criada em 2013, </a:t>
            </a:r>
            <a:r>
              <a:rPr lang="pt-BR" sz="1600" dirty="0"/>
              <a:t>formada principalmente por membros das famílias responsáveis pela doação que deu origem ao Insper como entidade independente e sem fins lucrativos. A Assembleia tem como responsabilidade aprovar a indicação do Presidente da Instituição, certificar-se de que a missão e a visão do Insper sejam cumpridas e de que haja recursos suficientes para atender a esse objetivo</a:t>
            </a:r>
            <a:r>
              <a:rPr lang="pt-BR" sz="1600" dirty="0" smtClean="0"/>
              <a:t>.</a:t>
            </a:r>
            <a:endParaRPr lang="pt-BR" altLang="pt-BR" sz="1500" dirty="0"/>
          </a:p>
        </p:txBody>
      </p:sp>
    </p:spTree>
    <p:extLst>
      <p:ext uri="{BB962C8B-B14F-4D97-AF65-F5344CB8AC3E}">
        <p14:creationId xmlns:p14="http://schemas.microsoft.com/office/powerpoint/2010/main" val="22616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6096</TotalTime>
  <Words>910</Words>
  <Application>Microsoft Office PowerPoint</Application>
  <PresentationFormat>Apresentação na tela (4:3)</PresentationFormat>
  <Paragraphs>198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Personalizar design</vt:lpstr>
      <vt:lpstr>Apresentação do PowerPoint</vt:lpstr>
      <vt:lpstr>O Insper</vt:lpstr>
      <vt:lpstr>O Insper</vt:lpstr>
      <vt:lpstr>Trajetória</vt:lpstr>
      <vt:lpstr>Certificações e Reconhecimentos</vt:lpstr>
      <vt:lpstr>Programas de Ensino &amp; Pesquisa</vt:lpstr>
      <vt:lpstr>Governança  Contamos com fóruns de governança formados por diferentes stakeholders que participam de definições estratégicas e acompanham o desenvolvimento da Escola.  </vt:lpstr>
      <vt:lpstr>Conselho Deliberativo</vt:lpstr>
      <vt:lpstr>Assembleia de Associados</vt:lpstr>
      <vt:lpstr>Diretoria Executiva</vt:lpstr>
      <vt:lpstr>Comissão Externa de Avaliação (CEA) </vt:lpstr>
      <vt:lpstr>Comissão Própria de Avaliação (CPA)</vt:lpstr>
      <vt:lpstr>Estrutura Organizacional</vt:lpstr>
      <vt:lpstr>Service Desk   </vt:lpstr>
      <vt:lpstr>Service Desk </vt:lpstr>
      <vt:lpstr>Alimentação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MM4</dc:creator>
  <cp:lastModifiedBy>Rogerio Paes Costa</cp:lastModifiedBy>
  <cp:revision>198</cp:revision>
  <dcterms:created xsi:type="dcterms:W3CDTF">2014-04-17T20:05:08Z</dcterms:created>
  <dcterms:modified xsi:type="dcterms:W3CDTF">2015-01-12T15:59:03Z</dcterms:modified>
</cp:coreProperties>
</file>